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0"/>
  </p:notesMasterIdLst>
  <p:handoutMasterIdLst>
    <p:handoutMasterId r:id="rId41"/>
  </p:handoutMasterIdLst>
  <p:sldIdLst>
    <p:sldId id="450" r:id="rId2"/>
    <p:sldId id="661" r:id="rId3"/>
    <p:sldId id="611" r:id="rId4"/>
    <p:sldId id="630" r:id="rId5"/>
    <p:sldId id="631" r:id="rId6"/>
    <p:sldId id="632" r:id="rId7"/>
    <p:sldId id="633" r:id="rId8"/>
    <p:sldId id="634" r:id="rId9"/>
    <p:sldId id="635" r:id="rId10"/>
    <p:sldId id="636" r:id="rId11"/>
    <p:sldId id="637" r:id="rId12"/>
    <p:sldId id="638" r:id="rId13"/>
    <p:sldId id="639" r:id="rId14"/>
    <p:sldId id="640" r:id="rId15"/>
    <p:sldId id="641" r:id="rId16"/>
    <p:sldId id="642" r:id="rId17"/>
    <p:sldId id="643" r:id="rId18"/>
    <p:sldId id="644" r:id="rId19"/>
    <p:sldId id="645" r:id="rId20"/>
    <p:sldId id="646" r:id="rId21"/>
    <p:sldId id="647" r:id="rId22"/>
    <p:sldId id="648" r:id="rId23"/>
    <p:sldId id="649" r:id="rId24"/>
    <p:sldId id="650" r:id="rId25"/>
    <p:sldId id="651" r:id="rId26"/>
    <p:sldId id="652" r:id="rId27"/>
    <p:sldId id="653" r:id="rId28"/>
    <p:sldId id="654" r:id="rId29"/>
    <p:sldId id="655" r:id="rId30"/>
    <p:sldId id="656" r:id="rId31"/>
    <p:sldId id="657" r:id="rId32"/>
    <p:sldId id="658" r:id="rId33"/>
    <p:sldId id="659" r:id="rId34"/>
    <p:sldId id="551" r:id="rId35"/>
    <p:sldId id="575" r:id="rId36"/>
    <p:sldId id="576" r:id="rId37"/>
    <p:sldId id="660" r:id="rId38"/>
    <p:sldId id="561" r:id="rId3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500" autoAdjust="0"/>
    <p:restoredTop sz="87336" autoAdjust="0"/>
  </p:normalViewPr>
  <p:slideViewPr>
    <p:cSldViewPr snapToGrid="0" snapToObjects="1">
      <p:cViewPr varScale="1">
        <p:scale>
          <a:sx n="189" d="100"/>
          <a:sy n="189" d="100"/>
        </p:scale>
        <p:origin x="1800" y="16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9/1/20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9/1/20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Morning everyone</a:t>
            </a:r>
          </a:p>
          <a:p>
            <a:endParaRPr lang="en-US" dirty="0"/>
          </a:p>
          <a:p>
            <a:r>
              <a:rPr lang="en-US" dirty="0"/>
              <a:t>Today we are looking into control flow in C++.</a:t>
            </a:r>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13</a:t>
            </a:fld>
            <a:endParaRPr lang="en-US"/>
          </a:p>
        </p:txBody>
      </p:sp>
    </p:spTree>
    <p:extLst>
      <p:ext uri="{BB962C8B-B14F-4D97-AF65-F5344CB8AC3E}">
        <p14:creationId xmlns:p14="http://schemas.microsoft.com/office/powerpoint/2010/main" val="19372503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single selection statement, if. </a:t>
            </a:r>
          </a:p>
        </p:txBody>
      </p:sp>
      <p:sp>
        <p:nvSpPr>
          <p:cNvPr id="4" name="Slide Number Placeholder 3"/>
          <p:cNvSpPr>
            <a:spLocks noGrp="1"/>
          </p:cNvSpPr>
          <p:nvPr>
            <p:ph type="sldNum" sz="quarter" idx="5"/>
          </p:nvPr>
        </p:nvSpPr>
        <p:spPr/>
        <p:txBody>
          <a:bodyPr/>
          <a:lstStyle/>
          <a:p>
            <a:fld id="{AAE100B7-F0F0-BA4B-98D9-DC51A8C921F3}" type="slidenum">
              <a:rPr lang="en-US" smtClean="0"/>
              <a:t>14</a:t>
            </a:fld>
            <a:endParaRPr lang="en-US"/>
          </a:p>
        </p:txBody>
      </p:sp>
    </p:spTree>
    <p:extLst>
      <p:ext uri="{BB962C8B-B14F-4D97-AF65-F5344CB8AC3E}">
        <p14:creationId xmlns:p14="http://schemas.microsoft.com/office/powerpoint/2010/main" val="26350616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previous pseudocode can be written in C++ as this:</a:t>
            </a:r>
          </a:p>
        </p:txBody>
      </p:sp>
      <p:sp>
        <p:nvSpPr>
          <p:cNvPr id="4" name="Slide Number Placeholder 3"/>
          <p:cNvSpPr>
            <a:spLocks noGrp="1"/>
          </p:cNvSpPr>
          <p:nvPr>
            <p:ph type="sldNum" sz="quarter" idx="5"/>
          </p:nvPr>
        </p:nvSpPr>
        <p:spPr/>
        <p:txBody>
          <a:bodyPr/>
          <a:lstStyle/>
          <a:p>
            <a:fld id="{AAE100B7-F0F0-BA4B-98D9-DC51A8C921F3}" type="slidenum">
              <a:rPr lang="en-US" smtClean="0"/>
              <a:t>15</a:t>
            </a:fld>
            <a:endParaRPr lang="en-US"/>
          </a:p>
        </p:txBody>
      </p:sp>
    </p:spTree>
    <p:extLst>
      <p:ext uri="{BB962C8B-B14F-4D97-AF65-F5344CB8AC3E}">
        <p14:creationId xmlns:p14="http://schemas.microsoft.com/office/powerpoint/2010/main" val="13273558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16</a:t>
            </a:fld>
            <a:endParaRPr lang="en-US"/>
          </a:p>
        </p:txBody>
      </p:sp>
    </p:spTree>
    <p:extLst>
      <p:ext uri="{BB962C8B-B14F-4D97-AF65-F5344CB8AC3E}">
        <p14:creationId xmlns:p14="http://schemas.microsoft.com/office/powerpoint/2010/main" val="232165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seen how to use a single if statement to enable a single selection. What is I want to do double selection, if something is true, I am going to do A, or I do B. This is double selection. C++ allows you to define double selection using if else statement.</a:t>
            </a:r>
          </a:p>
          <a:p>
            <a:endParaRPr lang="en-US" dirty="0"/>
          </a:p>
          <a:p>
            <a:r>
              <a:rPr lang="en-US" dirty="0"/>
              <a:t>If...else statement specifies an action to perform ... (explained)</a:t>
            </a:r>
          </a:p>
        </p:txBody>
      </p:sp>
      <p:sp>
        <p:nvSpPr>
          <p:cNvPr id="4" name="Slide Number Placeholder 3"/>
          <p:cNvSpPr>
            <a:spLocks noGrp="1"/>
          </p:cNvSpPr>
          <p:nvPr>
            <p:ph type="sldNum" sz="quarter" idx="5"/>
          </p:nvPr>
        </p:nvSpPr>
        <p:spPr/>
        <p:txBody>
          <a:bodyPr/>
          <a:lstStyle/>
          <a:p>
            <a:fld id="{AAE100B7-F0F0-BA4B-98D9-DC51A8C921F3}" type="slidenum">
              <a:rPr lang="en-US" smtClean="0"/>
              <a:t>17</a:t>
            </a:fld>
            <a:endParaRPr lang="en-US"/>
          </a:p>
        </p:txBody>
      </p:sp>
    </p:spTree>
    <p:extLst>
      <p:ext uri="{BB962C8B-B14F-4D97-AF65-F5344CB8AC3E}">
        <p14:creationId xmlns:p14="http://schemas.microsoft.com/office/powerpoint/2010/main" val="2677258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real code, it looks like this. I have a variable, grade, to represent the value of the grade. If ...</a:t>
            </a:r>
          </a:p>
        </p:txBody>
      </p:sp>
      <p:sp>
        <p:nvSpPr>
          <p:cNvPr id="4" name="Slide Number Placeholder 3"/>
          <p:cNvSpPr>
            <a:spLocks noGrp="1"/>
          </p:cNvSpPr>
          <p:nvPr>
            <p:ph type="sldNum" sz="quarter" idx="5"/>
          </p:nvPr>
        </p:nvSpPr>
        <p:spPr/>
        <p:txBody>
          <a:bodyPr/>
          <a:lstStyle/>
          <a:p>
            <a:fld id="{AAE100B7-F0F0-BA4B-98D9-DC51A8C921F3}" type="slidenum">
              <a:rPr lang="en-US" smtClean="0"/>
              <a:t>18</a:t>
            </a:fld>
            <a:endParaRPr lang="en-US"/>
          </a:p>
        </p:txBody>
      </p:sp>
    </p:spTree>
    <p:extLst>
      <p:ext uri="{BB962C8B-B14F-4D97-AF65-F5344CB8AC3E}">
        <p14:creationId xmlns:p14="http://schemas.microsoft.com/office/powerpoint/2010/main" val="2522011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Indeed, if...else double selection statement can be simplified to the following; You can write a single line using the "question mark" and the "colon mark" to describe a if...else double selection. The syntax is like this: (</a:t>
            </a:r>
            <a:r>
              <a:rPr lang="en-US" dirty="0" err="1"/>
              <a:t>exaplain</a:t>
            </a:r>
            <a:r>
              <a:rPr lang="en-US" dirty="0"/>
              <a:t> ... )</a:t>
            </a:r>
          </a:p>
        </p:txBody>
      </p:sp>
      <p:sp>
        <p:nvSpPr>
          <p:cNvPr id="4" name="Slide Number Placeholder 3"/>
          <p:cNvSpPr>
            <a:spLocks noGrp="1"/>
          </p:cNvSpPr>
          <p:nvPr>
            <p:ph type="sldNum" sz="quarter" idx="5"/>
          </p:nvPr>
        </p:nvSpPr>
        <p:spPr/>
        <p:txBody>
          <a:bodyPr/>
          <a:lstStyle/>
          <a:p>
            <a:fld id="{AAE100B7-F0F0-BA4B-98D9-DC51A8C921F3}" type="slidenum">
              <a:rPr lang="en-US" smtClean="0"/>
              <a:t>19</a:t>
            </a:fld>
            <a:endParaRPr lang="en-US"/>
          </a:p>
        </p:txBody>
      </p:sp>
    </p:spTree>
    <p:extLst>
      <p:ext uri="{BB962C8B-B14F-4D97-AF65-F5344CB8AC3E}">
        <p14:creationId xmlns:p14="http://schemas.microsoft.com/office/powerpoint/2010/main" val="25322790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simple if...else double selection statement, you can start building things with complex control flow. For example, you can use nested if...else statements test for multiple cases by placing ...</a:t>
            </a:r>
          </a:p>
        </p:txBody>
      </p:sp>
      <p:sp>
        <p:nvSpPr>
          <p:cNvPr id="4" name="Slide Number Placeholder 3"/>
          <p:cNvSpPr>
            <a:spLocks noGrp="1"/>
          </p:cNvSpPr>
          <p:nvPr>
            <p:ph type="sldNum" sz="quarter" idx="5"/>
          </p:nvPr>
        </p:nvSpPr>
        <p:spPr/>
        <p:txBody>
          <a:bodyPr/>
          <a:lstStyle/>
          <a:p>
            <a:fld id="{AAE100B7-F0F0-BA4B-98D9-DC51A8C921F3}" type="slidenum">
              <a:rPr lang="en-US" smtClean="0"/>
              <a:t>20</a:t>
            </a:fld>
            <a:endParaRPr lang="en-US"/>
          </a:p>
        </p:txBody>
      </p:sp>
    </p:spTree>
    <p:extLst>
      <p:ext uri="{BB962C8B-B14F-4D97-AF65-F5344CB8AC3E}">
        <p14:creationId xmlns:p14="http://schemas.microsoft.com/office/powerpoint/2010/main" val="16402958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C++ code, it looks like this.</a:t>
            </a:r>
          </a:p>
        </p:txBody>
      </p:sp>
      <p:sp>
        <p:nvSpPr>
          <p:cNvPr id="4" name="Slide Number Placeholder 3"/>
          <p:cNvSpPr>
            <a:spLocks noGrp="1"/>
          </p:cNvSpPr>
          <p:nvPr>
            <p:ph type="sldNum" sz="quarter" idx="5"/>
          </p:nvPr>
        </p:nvSpPr>
        <p:spPr/>
        <p:txBody>
          <a:bodyPr/>
          <a:lstStyle/>
          <a:p>
            <a:fld id="{AAE100B7-F0F0-BA4B-98D9-DC51A8C921F3}" type="slidenum">
              <a:rPr lang="en-US" smtClean="0"/>
              <a:t>21</a:t>
            </a:fld>
            <a:endParaRPr lang="en-US"/>
          </a:p>
        </p:txBody>
      </p:sp>
    </p:spTree>
    <p:extLst>
      <p:ext uri="{BB962C8B-B14F-4D97-AF65-F5344CB8AC3E}">
        <p14:creationId xmlns:p14="http://schemas.microsoft.com/office/powerpoint/2010/main" val="26453940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fact, this nested if-else double selection block can be simplified by another C++ keyword else if. Using else if lets you describe a nested condition in which each condition is disjoint with each other. For example, here I write ...</a:t>
            </a:r>
          </a:p>
        </p:txBody>
      </p:sp>
      <p:sp>
        <p:nvSpPr>
          <p:cNvPr id="4" name="Slide Number Placeholder 3"/>
          <p:cNvSpPr>
            <a:spLocks noGrp="1"/>
          </p:cNvSpPr>
          <p:nvPr>
            <p:ph type="sldNum" sz="quarter" idx="5"/>
          </p:nvPr>
        </p:nvSpPr>
        <p:spPr/>
        <p:txBody>
          <a:bodyPr/>
          <a:lstStyle/>
          <a:p>
            <a:fld id="{AAE100B7-F0F0-BA4B-98D9-DC51A8C921F3}" type="slidenum">
              <a:rPr lang="en-US" smtClean="0"/>
              <a:t>22</a:t>
            </a:fld>
            <a:endParaRPr lang="en-US"/>
          </a:p>
        </p:txBody>
      </p:sp>
    </p:spTree>
    <p:extLst>
      <p:ext uri="{BB962C8B-B14F-4D97-AF65-F5344CB8AC3E}">
        <p14:creationId xmlns:p14="http://schemas.microsoft.com/office/powerpoint/2010/main" val="19470413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learn basic problem-solving techniques to develop algorithms … (explain)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7095356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move on to the next big topic of control flow – the while repetition statement. A repetition statement, also called a looping statement, allows you to repeat an action while some condition remains true. It looks like this, while there are more items … (explain)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27</a:t>
            </a:fld>
            <a:endParaRPr lang="en-US"/>
          </a:p>
        </p:txBody>
      </p:sp>
    </p:spTree>
    <p:extLst>
      <p:ext uri="{BB962C8B-B14F-4D97-AF65-F5344CB8AC3E}">
        <p14:creationId xmlns:p14="http://schemas.microsoft.com/office/powerpoint/2010/main" val="3847512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repetition control-flow statement, we can start implementing something very interesting. Let’s refresh our memory on this example from lecture1. Remember that in the lecture 1, I used this finding a power of a number to tell you it doesn’t really matter which language you learn first, because what really matters is the logic thinking you define to solve a problem. We are doing to look at this example again.</a:t>
            </a:r>
          </a:p>
        </p:txBody>
      </p:sp>
      <p:sp>
        <p:nvSpPr>
          <p:cNvPr id="4" name="Slide Number Placeholder 3"/>
          <p:cNvSpPr>
            <a:spLocks noGrp="1"/>
          </p:cNvSpPr>
          <p:nvPr>
            <p:ph type="sldNum" sz="quarter" idx="5"/>
          </p:nvPr>
        </p:nvSpPr>
        <p:spPr/>
        <p:txBody>
          <a:bodyPr/>
          <a:lstStyle/>
          <a:p>
            <a:fld id="{AAE100B7-F0F0-BA4B-98D9-DC51A8C921F3}" type="slidenum">
              <a:rPr lang="en-US" smtClean="0"/>
              <a:t>34</a:t>
            </a:fld>
            <a:endParaRPr lang="en-US"/>
          </a:p>
        </p:txBody>
      </p:sp>
    </p:spTree>
    <p:extLst>
      <p:ext uri="{BB962C8B-B14F-4D97-AF65-F5344CB8AC3E}">
        <p14:creationId xmlns:p14="http://schemas.microsoft.com/office/powerpoint/2010/main" val="21472291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Turns out there is a better way to solve this problem. And this is the most basic yet the most important, widely applied technique in computer programming: Divide and Conquer.</a:t>
            </a:r>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35</a:t>
            </a:fld>
            <a:endParaRPr lang="en-US"/>
          </a:p>
        </p:txBody>
      </p:sp>
    </p:spTree>
    <p:extLst>
      <p:ext uri="{BB962C8B-B14F-4D97-AF65-F5344CB8AC3E}">
        <p14:creationId xmlns:p14="http://schemas.microsoft.com/office/powerpoint/2010/main" val="3242064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efficient is it to compute the general case a to the b?</a:t>
            </a:r>
          </a:p>
        </p:txBody>
      </p:sp>
      <p:sp>
        <p:nvSpPr>
          <p:cNvPr id="4" name="Slide Number Placeholder 3"/>
          <p:cNvSpPr>
            <a:spLocks noGrp="1"/>
          </p:cNvSpPr>
          <p:nvPr>
            <p:ph type="sldNum" sz="quarter" idx="5"/>
          </p:nvPr>
        </p:nvSpPr>
        <p:spPr/>
        <p:txBody>
          <a:bodyPr/>
          <a:lstStyle/>
          <a:p>
            <a:fld id="{AAE100B7-F0F0-BA4B-98D9-DC51A8C921F3}" type="slidenum">
              <a:rPr lang="en-US" smtClean="0"/>
              <a:t>36</a:t>
            </a:fld>
            <a:endParaRPr lang="en-US"/>
          </a:p>
        </p:txBody>
      </p:sp>
    </p:spTree>
    <p:extLst>
      <p:ext uri="{BB962C8B-B14F-4D97-AF65-F5344CB8AC3E}">
        <p14:creationId xmlns:p14="http://schemas.microsoft.com/office/powerpoint/2010/main" val="1540284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u1306576@umail.utah.edu;u1100840@utah.edu;u1231201@utah.edu;u1059119@utah.edu;u1277271@utah.edu;u1279042@utah.edu;u1288871@utah.edu;u1162987@utah.edu;u1149181@utah.edu;u1034348@utah.edu;u1274730@utah.edu;u1309216@utah.edu;u1307344@utah.edu;u1054050@utah.edu;u0906668@utah.edu;u1020513@utah.edu;u1046844@utah.edu;u0934438@utah.edu;u1028034@utah.edu;u1218276@utah.edu;u1205315@utah.edu;u1235021@utah.edu;u0613876@utah.edu;u1194598@utah.edu;u0800167@utah.edu;u1100383@utah.edu;u1313270@utah.edu;u1170639@utah.edu;u1233102@utah.edu;u0441877@utah.edu;u1306569@utah.edu;u1117469@utah.edu;u1053605@utah.edu;u1186007@utah.edu;u1117512@utah.edu;u1015229@utah.edu;u1322203@utah.edu;u1030352@utah.edu;u1030406@utah.edu;u1298265@utah.edu;u1309248@utah.edu;u1134903@utah.edu;u1080280@utah.edu;u1184264@utah.edu;u1255151@utah.edu;u0726957@utah.edu;u1174177@utah.edu;u1165266@utah.edu;u1201859@utah.edu;u1169721@utah.edu;u1337151@utah.edu;u1025911@utah.edu;u1307883@utah.edu;</a:t>
            </a:r>
          </a:p>
        </p:txBody>
      </p:sp>
      <p:sp>
        <p:nvSpPr>
          <p:cNvPr id="4" name="Slide Number Placeholder 3"/>
          <p:cNvSpPr>
            <a:spLocks noGrp="1"/>
          </p:cNvSpPr>
          <p:nvPr>
            <p:ph type="sldNum" sz="quarter" idx="5"/>
          </p:nvPr>
        </p:nvSpPr>
        <p:spPr/>
        <p:txBody>
          <a:bodyPr/>
          <a:lstStyle/>
          <a:p>
            <a:fld id="{AAE100B7-F0F0-BA4B-98D9-DC51A8C921F3}" type="slidenum">
              <a:rPr lang="en-US" smtClean="0"/>
              <a:t>38</a:t>
            </a:fld>
            <a:endParaRPr lang="en-US"/>
          </a:p>
        </p:txBody>
      </p:sp>
    </p:spTree>
    <p:extLst>
      <p:ext uri="{BB962C8B-B14F-4D97-AF65-F5344CB8AC3E}">
        <p14:creationId xmlns:p14="http://schemas.microsoft.com/office/powerpoint/2010/main" val="433835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4</a:t>
            </a:fld>
            <a:endParaRPr lang="en-US"/>
          </a:p>
        </p:txBody>
      </p:sp>
    </p:spTree>
    <p:extLst>
      <p:ext uri="{BB962C8B-B14F-4D97-AF65-F5344CB8AC3E}">
        <p14:creationId xmlns:p14="http://schemas.microsoft.com/office/powerpoint/2010/main" val="131006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5</a:t>
            </a:fld>
            <a:endParaRPr lang="en-US"/>
          </a:p>
        </p:txBody>
      </p:sp>
    </p:spTree>
    <p:extLst>
      <p:ext uri="{BB962C8B-B14F-4D97-AF65-F5344CB8AC3E}">
        <p14:creationId xmlns:p14="http://schemas.microsoft.com/office/powerpoint/2010/main" val="39232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Algorithm is a concept that describes the idea of your solution. The way we describe an algorithm is to use Pseudocode. </a:t>
            </a:r>
          </a:p>
        </p:txBody>
      </p:sp>
      <p:sp>
        <p:nvSpPr>
          <p:cNvPr id="4" name="Slide Number Placeholder 3"/>
          <p:cNvSpPr>
            <a:spLocks noGrp="1"/>
          </p:cNvSpPr>
          <p:nvPr>
            <p:ph type="sldNum" sz="quarter" idx="5"/>
          </p:nvPr>
        </p:nvSpPr>
        <p:spPr/>
        <p:txBody>
          <a:bodyPr/>
          <a:lstStyle/>
          <a:p>
            <a:fld id="{AAE100B7-F0F0-BA4B-98D9-DC51A8C921F3}" type="slidenum">
              <a:rPr lang="en-US" smtClean="0"/>
              <a:t>6</a:t>
            </a:fld>
            <a:endParaRPr lang="en-US"/>
          </a:p>
        </p:txBody>
      </p:sp>
    </p:spTree>
    <p:extLst>
      <p:ext uri="{BB962C8B-B14F-4D97-AF65-F5344CB8AC3E}">
        <p14:creationId xmlns:p14="http://schemas.microsoft.com/office/powerpoint/2010/main" val="35584446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pseudocode example that demonstrates the adding integers example we presented in the previous lecture. (explain ... )</a:t>
            </a:r>
          </a:p>
        </p:txBody>
      </p:sp>
      <p:sp>
        <p:nvSpPr>
          <p:cNvPr id="4" name="Slide Number Placeholder 3"/>
          <p:cNvSpPr>
            <a:spLocks noGrp="1"/>
          </p:cNvSpPr>
          <p:nvPr>
            <p:ph type="sldNum" sz="quarter" idx="5"/>
          </p:nvPr>
        </p:nvSpPr>
        <p:spPr/>
        <p:txBody>
          <a:bodyPr/>
          <a:lstStyle/>
          <a:p>
            <a:fld id="{AAE100B7-F0F0-BA4B-98D9-DC51A8C921F3}" type="slidenum">
              <a:rPr lang="en-US" smtClean="0"/>
              <a:t>7</a:t>
            </a:fld>
            <a:endParaRPr lang="en-US"/>
          </a:p>
        </p:txBody>
      </p:sp>
    </p:spTree>
    <p:extLst>
      <p:ext uri="{BB962C8B-B14F-4D97-AF65-F5344CB8AC3E}">
        <p14:creationId xmlns:p14="http://schemas.microsoft.com/office/powerpoint/2010/main" val="18176126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18186960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3285655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slides summarize the keywords for control structure. There are many other keywords that allow you to do multiple kinds of control flow and each of the keyword has its own specific meaning. Among these keywords, the while statement, </a:t>
            </a:r>
            <a:r>
              <a:rPr lang="en-US" dirty="0" err="1"/>
              <a:t>do..while</a:t>
            </a:r>
            <a:r>
              <a:rPr lang="en-US" dirty="0"/>
              <a:t> statement, and for statement are the three mostly used control structure.</a:t>
            </a:r>
          </a:p>
        </p:txBody>
      </p:sp>
      <p:sp>
        <p:nvSpPr>
          <p:cNvPr id="4" name="Slide Number Placeholder 3"/>
          <p:cNvSpPr>
            <a:spLocks noGrp="1"/>
          </p:cNvSpPr>
          <p:nvPr>
            <p:ph type="sldNum" sz="quarter" idx="5"/>
          </p:nvPr>
        </p:nvSpPr>
        <p:spPr/>
        <p:txBody>
          <a:bodyPr/>
          <a:lstStyle/>
          <a:p>
            <a:fld id="{AAE100B7-F0F0-BA4B-98D9-DC51A8C921F3}" type="slidenum">
              <a:rPr lang="en-US" smtClean="0"/>
              <a:t>12</a:t>
            </a:fld>
            <a:endParaRPr lang="en-US"/>
          </a:p>
        </p:txBody>
      </p:sp>
    </p:spTree>
    <p:extLst>
      <p:ext uri="{BB962C8B-B14F-4D97-AF65-F5344CB8AC3E}">
        <p14:creationId xmlns:p14="http://schemas.microsoft.com/office/powerpoint/2010/main" val="3090114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9/1/20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9/1/20</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9/1/20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9/1/20</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9/1/20</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9/1/20</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9/1/20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9/1/20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9/1/20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github.com/tsung-wei-huang/cs1410-4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569799"/>
            <a:ext cx="7980533" cy="2221397"/>
          </a:xfrm>
        </p:spPr>
        <p:txBody>
          <a:bodyPr/>
          <a:lstStyle/>
          <a:p>
            <a:r>
              <a:rPr lang="en-US" sz="4800" dirty="0"/>
              <a:t>Lecture 4: Control Statements – Part I</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
        <p:nvSpPr>
          <p:cNvPr id="3" name="TextBox 2">
            <a:extLst>
              <a:ext uri="{FF2B5EF4-FFF2-40B4-BE49-F238E27FC236}">
                <a16:creationId xmlns:a16="http://schemas.microsoft.com/office/drawing/2014/main" id="{91F20315-DE39-3449-AB66-64DCADCD28A4}"/>
              </a:ext>
            </a:extLst>
          </p:cNvPr>
          <p:cNvSpPr txBox="1"/>
          <p:nvPr/>
        </p:nvSpPr>
        <p:spPr>
          <a:xfrm>
            <a:off x="581732" y="2209701"/>
            <a:ext cx="7833220" cy="461665"/>
          </a:xfrm>
          <a:prstGeom prst="rect">
            <a:avLst/>
          </a:prstGeom>
          <a:noFill/>
        </p:spPr>
        <p:txBody>
          <a:bodyPr wrap="square" rtlCol="0">
            <a:spAutoFit/>
          </a:bodyPr>
          <a:lstStyle/>
          <a:p>
            <a:r>
              <a:rPr lang="en-US" sz="2400" dirty="0"/>
              <a:t>Class page: </a:t>
            </a:r>
            <a:r>
              <a:rPr lang="en-US" sz="2400" dirty="0">
                <a:hlinkClick r:id="rId4"/>
              </a:rPr>
              <a:t>https://github.com/tsung-wei-huang/cs1410-40</a:t>
            </a:r>
            <a:endParaRPr lang="en-US" sz="2400" dirty="0"/>
          </a:p>
        </p:txBody>
      </p:sp>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4BAC127-F49A-B14A-A222-D3B624A9E9B0}"/>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1F28BC84-AA53-1543-A70E-8CB405B3AC7B}"/>
              </a:ext>
            </a:extLst>
          </p:cNvPr>
          <p:cNvSpPr>
            <a:spLocks noGrp="1"/>
          </p:cNvSpPr>
          <p:nvPr>
            <p:ph type="title"/>
          </p:nvPr>
        </p:nvSpPr>
        <p:spPr/>
        <p:txBody>
          <a:bodyPr/>
          <a:lstStyle/>
          <a:p>
            <a:r>
              <a:rPr lang="en-US" dirty="0"/>
              <a:t>Control Structure (cont’d)</a:t>
            </a:r>
          </a:p>
        </p:txBody>
      </p:sp>
      <p:sp>
        <p:nvSpPr>
          <p:cNvPr id="4" name="Content Placeholder 3">
            <a:extLst>
              <a:ext uri="{FF2B5EF4-FFF2-40B4-BE49-F238E27FC236}">
                <a16:creationId xmlns:a16="http://schemas.microsoft.com/office/drawing/2014/main" id="{45D1EB8A-7EAD-1548-9E81-F163F11ED848}"/>
              </a:ext>
            </a:extLst>
          </p:cNvPr>
          <p:cNvSpPr>
            <a:spLocks noGrp="1"/>
          </p:cNvSpPr>
          <p:nvPr>
            <p:ph idx="1"/>
          </p:nvPr>
        </p:nvSpPr>
        <p:spPr/>
        <p:txBody>
          <a:bodyPr/>
          <a:lstStyle/>
          <a:p>
            <a:pPr>
              <a:spcBef>
                <a:spcPts val="600"/>
              </a:spcBef>
            </a:pPr>
            <a:r>
              <a:rPr lang="en-US" altLang="zh-TW" dirty="0">
                <a:solidFill>
                  <a:srgbClr val="000000"/>
                </a:solidFill>
                <a:latin typeface="Times New Roman" panose="02020603050405020304" pitchFamily="18" charset="0"/>
              </a:rPr>
              <a:t>C++ provides three </a:t>
            </a:r>
            <a:r>
              <a:rPr lang="en-US" altLang="zh-TW" dirty="0">
                <a:solidFill>
                  <a:srgbClr val="0000FF"/>
                </a:solidFill>
                <a:latin typeface="Times New Roman" panose="02020603050405020304" pitchFamily="18" charset="0"/>
              </a:rPr>
              <a:t>repetition statements </a:t>
            </a:r>
            <a:r>
              <a:rPr lang="en-US" altLang="zh-TW" dirty="0">
                <a:solidFill>
                  <a:srgbClr val="000000"/>
                </a:solidFill>
                <a:latin typeface="Times New Roman" panose="02020603050405020304" pitchFamily="18" charset="0"/>
              </a:rPr>
              <a:t>(also called </a:t>
            </a:r>
            <a:r>
              <a:rPr lang="en-US" altLang="zh-TW" dirty="0">
                <a:solidFill>
                  <a:srgbClr val="0000FF"/>
                </a:solidFill>
                <a:latin typeface="Times New Roman" panose="02020603050405020304" pitchFamily="18" charset="0"/>
              </a:rPr>
              <a:t>looping statements</a:t>
            </a:r>
            <a:r>
              <a:rPr lang="en-US" altLang="zh-TW" dirty="0">
                <a:solidFill>
                  <a:srgbClr val="000000"/>
                </a:solidFill>
                <a:latin typeface="Times New Roman" panose="02020603050405020304" pitchFamily="18" charset="0"/>
              </a:rPr>
              <a:t>) for performing statements repeatedly.</a:t>
            </a:r>
          </a:p>
          <a:p>
            <a:pPr lvl="1">
              <a:spcBef>
                <a:spcPts val="600"/>
              </a:spcBef>
            </a:pPr>
            <a:r>
              <a:rPr lang="en-US" altLang="zh-TW" dirty="0">
                <a:solidFill>
                  <a:srgbClr val="000000"/>
                </a:solidFill>
                <a:latin typeface="Times New Roman" panose="02020603050405020304" pitchFamily="18" charset="0"/>
              </a:rPr>
              <a:t>These are the </a:t>
            </a:r>
            <a:r>
              <a:rPr lang="en-US" altLang="zh-TW" dirty="0">
                <a:solidFill>
                  <a:srgbClr val="0000FF"/>
                </a:solidFill>
                <a:latin typeface="LucidaSansTypewriter" pitchFamily="49" charset="0"/>
              </a:rPr>
              <a:t>while</a:t>
            </a:r>
            <a:r>
              <a:rPr lang="en-US" altLang="zh-TW" dirty="0">
                <a:solidFill>
                  <a:srgbClr val="000000"/>
                </a:solidFill>
                <a:latin typeface="Times New Roman" panose="02020603050405020304" pitchFamily="18" charset="0"/>
              </a:rPr>
              <a:t>, </a:t>
            </a:r>
            <a:r>
              <a:rPr lang="en-US" altLang="zh-TW" dirty="0">
                <a:solidFill>
                  <a:srgbClr val="0000FF"/>
                </a:solidFill>
                <a:latin typeface="LucidaSansTypewriter" pitchFamily="49" charset="0"/>
              </a:rPr>
              <a:t>do</a:t>
            </a:r>
            <a:r>
              <a:rPr lang="en-US" altLang="zh-TW" dirty="0">
                <a:solidFill>
                  <a:srgbClr val="0000FF"/>
                </a:solidFill>
                <a:latin typeface="Times New Roman" panose="02020603050405020304" pitchFamily="18" charset="0"/>
              </a:rPr>
              <a:t>…</a:t>
            </a:r>
            <a:r>
              <a:rPr lang="en-US" altLang="zh-TW" dirty="0">
                <a:solidFill>
                  <a:srgbClr val="0000FF"/>
                </a:solidFill>
                <a:latin typeface="LucidaSansTypewriter" pitchFamily="49" charset="0"/>
              </a:rPr>
              <a:t>while</a:t>
            </a:r>
            <a:r>
              <a:rPr lang="en-US" altLang="zh-TW" dirty="0">
                <a:solidFill>
                  <a:srgbClr val="000000"/>
                </a:solidFill>
                <a:latin typeface="Times New Roman" panose="02020603050405020304" pitchFamily="18" charset="0"/>
              </a:rPr>
              <a:t> and </a:t>
            </a:r>
            <a:r>
              <a:rPr lang="en-US" altLang="zh-TW" dirty="0">
                <a:solidFill>
                  <a:srgbClr val="0000FF"/>
                </a:solidFill>
                <a:latin typeface="LucidaSansTypewriter" pitchFamily="49" charset="0"/>
              </a:rPr>
              <a:t>for</a:t>
            </a:r>
            <a:r>
              <a:rPr lang="en-US" altLang="zh-TW" dirty="0">
                <a:solidFill>
                  <a:srgbClr val="000000"/>
                </a:solidFill>
                <a:latin typeface="Times New Roman" panose="02020603050405020304" pitchFamily="18" charset="0"/>
              </a:rPr>
              <a:t> statements.</a:t>
            </a:r>
          </a:p>
          <a:p>
            <a:pPr>
              <a:spcBef>
                <a:spcPts val="600"/>
              </a:spcBef>
            </a:pPr>
            <a:r>
              <a:rPr lang="en-US" altLang="zh-TW" dirty="0">
                <a:solidFill>
                  <a:srgbClr val="000000"/>
                </a:solidFill>
                <a:latin typeface="Times New Roman" panose="02020603050405020304" pitchFamily="18" charset="0"/>
              </a:rPr>
              <a:t>The </a:t>
            </a:r>
            <a:r>
              <a:rPr lang="en-US" altLang="zh-TW" dirty="0">
                <a:solidFill>
                  <a:srgbClr val="0000FF"/>
                </a:solidFill>
                <a:latin typeface="Lucida Console" panose="020B0609040504020204" pitchFamily="49" charset="0"/>
              </a:rPr>
              <a:t>while</a:t>
            </a:r>
            <a:r>
              <a:rPr lang="en-US" altLang="zh-TW" dirty="0">
                <a:solidFill>
                  <a:srgbClr val="000000"/>
                </a:solidFill>
                <a:latin typeface="Times New Roman" panose="02020603050405020304" pitchFamily="18" charset="0"/>
              </a:rPr>
              <a:t> and </a:t>
            </a:r>
            <a:r>
              <a:rPr lang="en-US" altLang="zh-TW" dirty="0">
                <a:solidFill>
                  <a:srgbClr val="0000FF"/>
                </a:solidFill>
                <a:latin typeface="Lucida Console" panose="020B0609040504020204" pitchFamily="49" charset="0"/>
              </a:rPr>
              <a:t>for</a:t>
            </a:r>
            <a:r>
              <a:rPr lang="en-US" altLang="zh-TW" dirty="0">
                <a:solidFill>
                  <a:srgbClr val="000000"/>
                </a:solidFill>
                <a:latin typeface="Times New Roman" panose="02020603050405020304" pitchFamily="18" charset="0"/>
              </a:rPr>
              <a:t> statements perform the action (or group of actions) in their bodies </a:t>
            </a:r>
            <a:r>
              <a:rPr lang="en-US" altLang="zh-TW" u="sng" dirty="0">
                <a:solidFill>
                  <a:srgbClr val="000000"/>
                </a:solidFill>
                <a:latin typeface="Times New Roman" panose="02020603050405020304" pitchFamily="18" charset="0"/>
              </a:rPr>
              <a:t>zero or more times</a:t>
            </a:r>
            <a:r>
              <a:rPr lang="en-US" altLang="zh-TW" dirty="0">
                <a:solidFill>
                  <a:srgbClr val="000000"/>
                </a:solidFill>
                <a:latin typeface="Times New Roman" panose="02020603050405020304" pitchFamily="18" charset="0"/>
              </a:rPr>
              <a:t>.</a:t>
            </a:r>
          </a:p>
          <a:p>
            <a:pPr>
              <a:spcBef>
                <a:spcPts val="600"/>
              </a:spcBef>
            </a:pPr>
            <a:r>
              <a:rPr lang="en-US" altLang="zh-TW" dirty="0">
                <a:solidFill>
                  <a:srgbClr val="000000"/>
                </a:solidFill>
                <a:latin typeface="Times New Roman" panose="02020603050405020304" pitchFamily="18" charset="0"/>
              </a:rPr>
              <a:t>The </a:t>
            </a:r>
            <a:r>
              <a:rPr lang="en-US" altLang="zh-TW" dirty="0">
                <a:solidFill>
                  <a:srgbClr val="0000FF"/>
                </a:solidFill>
                <a:latin typeface="Lucida Console" panose="020B0609040504020204" pitchFamily="49" charset="0"/>
              </a:rPr>
              <a:t>do</a:t>
            </a:r>
            <a:r>
              <a:rPr lang="en-US" altLang="zh-TW" dirty="0">
                <a:solidFill>
                  <a:srgbClr val="0000FF"/>
                </a:solidFill>
                <a:latin typeface="Times New Roman" panose="02020603050405020304" pitchFamily="18" charset="0"/>
              </a:rPr>
              <a:t>…</a:t>
            </a:r>
            <a:r>
              <a:rPr lang="en-US" altLang="zh-TW" dirty="0">
                <a:solidFill>
                  <a:srgbClr val="0000FF"/>
                </a:solidFill>
                <a:latin typeface="Lucida Console" panose="020B0609040504020204" pitchFamily="49" charset="0"/>
              </a:rPr>
              <a:t>while</a:t>
            </a:r>
            <a:r>
              <a:rPr lang="en-US" altLang="zh-TW" dirty="0">
                <a:solidFill>
                  <a:srgbClr val="000000"/>
                </a:solidFill>
                <a:latin typeface="Times New Roman" panose="02020603050405020304" pitchFamily="18" charset="0"/>
              </a:rPr>
              <a:t> statement performs the action (or group of actions) in its body </a:t>
            </a:r>
            <a:r>
              <a:rPr lang="en-US" altLang="zh-TW" u="sng" dirty="0">
                <a:solidFill>
                  <a:srgbClr val="000000"/>
                </a:solidFill>
                <a:latin typeface="Times New Roman" panose="02020603050405020304" pitchFamily="18" charset="0"/>
              </a:rPr>
              <a:t>at least once</a:t>
            </a:r>
            <a:r>
              <a:rPr lang="en-US" altLang="zh-TW" dirty="0">
                <a:solidFill>
                  <a:srgbClr val="000000"/>
                </a:solidFill>
                <a:latin typeface="Times New Roman" panose="02020603050405020304" pitchFamily="18" charset="0"/>
              </a:rPr>
              <a:t>.</a:t>
            </a:r>
          </a:p>
          <a:p>
            <a:endParaRPr lang="zh-TW" altLang="en-US" dirty="0"/>
          </a:p>
          <a:p>
            <a:endParaRPr lang="en-US" dirty="0"/>
          </a:p>
        </p:txBody>
      </p:sp>
    </p:spTree>
    <p:extLst>
      <p:ext uri="{BB962C8B-B14F-4D97-AF65-F5344CB8AC3E}">
        <p14:creationId xmlns:p14="http://schemas.microsoft.com/office/powerpoint/2010/main" val="4019767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CFDCA6C-460C-5D4C-AA57-95BB3E56ECE9}"/>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E5F89EA3-1B95-F541-83CB-77B9A29FA297}"/>
              </a:ext>
            </a:extLst>
          </p:cNvPr>
          <p:cNvSpPr>
            <a:spLocks noGrp="1"/>
          </p:cNvSpPr>
          <p:nvPr>
            <p:ph type="title"/>
          </p:nvPr>
        </p:nvSpPr>
        <p:spPr/>
        <p:txBody>
          <a:bodyPr/>
          <a:lstStyle/>
          <a:p>
            <a:r>
              <a:rPr lang="en-US" dirty="0"/>
              <a:t>Control Structure (cont’d)</a:t>
            </a:r>
          </a:p>
        </p:txBody>
      </p:sp>
      <p:sp>
        <p:nvSpPr>
          <p:cNvPr id="4" name="Content Placeholder 3">
            <a:extLst>
              <a:ext uri="{FF2B5EF4-FFF2-40B4-BE49-F238E27FC236}">
                <a16:creationId xmlns:a16="http://schemas.microsoft.com/office/drawing/2014/main" id="{6DDAC6DF-90D2-F54E-96FF-168832BC788C}"/>
              </a:ext>
            </a:extLst>
          </p:cNvPr>
          <p:cNvSpPr>
            <a:spLocks noGrp="1"/>
          </p:cNvSpPr>
          <p:nvPr>
            <p:ph idx="1"/>
          </p:nvPr>
        </p:nvSpPr>
        <p:spPr/>
        <p:txBody>
          <a:bodyPr/>
          <a:lstStyle/>
          <a:p>
            <a:r>
              <a:rPr lang="en-US" altLang="zh-TW" dirty="0">
                <a:solidFill>
                  <a:srgbClr val="000000"/>
                </a:solidFill>
                <a:latin typeface="Times New Roman" panose="02020603050405020304" pitchFamily="18" charset="0"/>
              </a:rPr>
              <a:t>Each of the words </a:t>
            </a:r>
            <a:r>
              <a:rPr lang="en-US" altLang="zh-TW" dirty="0">
                <a:solidFill>
                  <a:srgbClr val="000000"/>
                </a:solidFill>
                <a:latin typeface="Lucida Console" panose="020B0609040504020204" pitchFamily="49" charset="0"/>
              </a:rPr>
              <a:t>if</a:t>
            </a:r>
            <a:r>
              <a:rPr lang="en-US" altLang="zh-TW" dirty="0">
                <a:solidFill>
                  <a:srgbClr val="000000"/>
                </a:solidFill>
                <a:latin typeface="Times New Roman" panose="02020603050405020304" pitchFamily="18" charset="0"/>
              </a:rPr>
              <a:t>, </a:t>
            </a:r>
            <a:r>
              <a:rPr lang="en-US" altLang="zh-TW" dirty="0">
                <a:solidFill>
                  <a:srgbClr val="000000"/>
                </a:solidFill>
                <a:latin typeface="Lucida Console" panose="020B0609040504020204" pitchFamily="49" charset="0"/>
              </a:rPr>
              <a:t>else</a:t>
            </a:r>
            <a:r>
              <a:rPr lang="en-US" altLang="zh-TW" dirty="0">
                <a:solidFill>
                  <a:srgbClr val="000000"/>
                </a:solidFill>
                <a:latin typeface="Times New Roman" panose="02020603050405020304" pitchFamily="18" charset="0"/>
              </a:rPr>
              <a:t>, </a:t>
            </a:r>
            <a:r>
              <a:rPr lang="en-US" altLang="zh-TW" dirty="0">
                <a:solidFill>
                  <a:srgbClr val="000000"/>
                </a:solidFill>
                <a:latin typeface="Lucida Console" panose="020B0609040504020204" pitchFamily="49" charset="0"/>
              </a:rPr>
              <a:t>switch</a:t>
            </a:r>
            <a:r>
              <a:rPr lang="en-US" altLang="zh-TW" dirty="0">
                <a:solidFill>
                  <a:srgbClr val="000000"/>
                </a:solidFill>
                <a:latin typeface="Times New Roman" panose="02020603050405020304" pitchFamily="18" charset="0"/>
              </a:rPr>
              <a:t>, </a:t>
            </a:r>
            <a:r>
              <a:rPr lang="en-US" altLang="zh-TW" dirty="0">
                <a:solidFill>
                  <a:srgbClr val="000000"/>
                </a:solidFill>
                <a:latin typeface="Lucida Console" panose="020B0609040504020204" pitchFamily="49" charset="0"/>
              </a:rPr>
              <a:t>while</a:t>
            </a:r>
            <a:r>
              <a:rPr lang="en-US" altLang="zh-TW" dirty="0">
                <a:solidFill>
                  <a:srgbClr val="000000"/>
                </a:solidFill>
                <a:latin typeface="Times New Roman" panose="02020603050405020304" pitchFamily="18" charset="0"/>
              </a:rPr>
              <a:t>, </a:t>
            </a:r>
            <a:r>
              <a:rPr lang="en-US" altLang="zh-TW" dirty="0">
                <a:solidFill>
                  <a:srgbClr val="000000"/>
                </a:solidFill>
                <a:latin typeface="Lucida Console" panose="020B0609040504020204" pitchFamily="49" charset="0"/>
              </a:rPr>
              <a:t>do</a:t>
            </a:r>
            <a:r>
              <a:rPr lang="en-US" altLang="zh-TW" dirty="0">
                <a:solidFill>
                  <a:srgbClr val="000000"/>
                </a:solidFill>
                <a:latin typeface="Times New Roman" panose="02020603050405020304" pitchFamily="18" charset="0"/>
              </a:rPr>
              <a:t> and </a:t>
            </a:r>
            <a:r>
              <a:rPr lang="en-US" altLang="zh-TW" dirty="0">
                <a:solidFill>
                  <a:srgbClr val="000000"/>
                </a:solidFill>
                <a:latin typeface="Lucida Console" panose="020B0609040504020204" pitchFamily="49" charset="0"/>
              </a:rPr>
              <a:t>for</a:t>
            </a:r>
            <a:r>
              <a:rPr lang="en-US" altLang="zh-TW" dirty="0">
                <a:solidFill>
                  <a:srgbClr val="000000"/>
                </a:solidFill>
                <a:latin typeface="Times New Roman" panose="02020603050405020304" pitchFamily="18" charset="0"/>
              </a:rPr>
              <a:t> is a C++ keyword.</a:t>
            </a:r>
          </a:p>
          <a:p>
            <a:r>
              <a:rPr lang="en-US" altLang="zh-TW" dirty="0">
                <a:solidFill>
                  <a:srgbClr val="000000"/>
                </a:solidFill>
                <a:latin typeface="Times New Roman" panose="02020603050405020304" pitchFamily="18" charset="0"/>
              </a:rPr>
              <a:t>Keywords must not be used as identifiers, such as variable names.</a:t>
            </a:r>
          </a:p>
          <a:p>
            <a:endParaRPr lang="zh-TW" altLang="en-US" dirty="0"/>
          </a:p>
          <a:p>
            <a:endParaRPr lang="en-US" dirty="0"/>
          </a:p>
        </p:txBody>
      </p:sp>
    </p:spTree>
    <p:extLst>
      <p:ext uri="{BB962C8B-B14F-4D97-AF65-F5344CB8AC3E}">
        <p14:creationId xmlns:p14="http://schemas.microsoft.com/office/powerpoint/2010/main" val="36685788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38071EB-8297-B245-8D57-F034B5E48F30}"/>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2F758DE9-4F05-2C47-A93D-9CEB22EB6A66}"/>
              </a:ext>
            </a:extLst>
          </p:cNvPr>
          <p:cNvSpPr>
            <a:spLocks noGrp="1"/>
          </p:cNvSpPr>
          <p:nvPr>
            <p:ph type="title"/>
          </p:nvPr>
        </p:nvSpPr>
        <p:spPr/>
        <p:txBody>
          <a:bodyPr/>
          <a:lstStyle/>
          <a:p>
            <a:r>
              <a:rPr lang="en-US" dirty="0"/>
              <a:t>Control Structure Keywords</a:t>
            </a:r>
          </a:p>
        </p:txBody>
      </p:sp>
      <p:pic>
        <p:nvPicPr>
          <p:cNvPr id="6" name="Picture 1" descr="cpphtp7LOV_03slides_Page_05.png">
            <a:extLst>
              <a:ext uri="{FF2B5EF4-FFF2-40B4-BE49-F238E27FC236}">
                <a16:creationId xmlns:a16="http://schemas.microsoft.com/office/drawing/2014/main" id="{5B0E5429-A5F7-2F4A-8174-95355641CFED}"/>
              </a:ext>
            </a:extLst>
          </p:cNvPr>
          <p:cNvPicPr>
            <a:picLocks noGrp="1" noChangeAspect="1"/>
          </p:cNvPicPr>
          <p:nvPr isPhoto="1"/>
        </p:nvPicPr>
        <p:blipFill>
          <a:blip r:embed="rId3">
            <a:extLst>
              <a:ext uri="{28A0092B-C50C-407E-A947-70E740481C1C}">
                <a14:useLocalDpi xmlns:a14="http://schemas.microsoft.com/office/drawing/2010/main" val="0"/>
              </a:ext>
            </a:extLst>
          </a:blip>
          <a:srcRect r="18109" b="12965"/>
          <a:stretch>
            <a:fillRect/>
          </a:stretch>
        </p:blipFill>
        <p:spPr bwMode="auto">
          <a:xfrm>
            <a:off x="362984" y="988786"/>
            <a:ext cx="8553419" cy="5519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35042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3BB13C4-A134-7348-B02F-C728266B0EB2}"/>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D269F73F-AB16-3543-AAA2-50CDAA7F9A51}"/>
              </a:ext>
            </a:extLst>
          </p:cNvPr>
          <p:cNvSpPr>
            <a:spLocks noGrp="1"/>
          </p:cNvSpPr>
          <p:nvPr>
            <p:ph type="title"/>
          </p:nvPr>
        </p:nvSpPr>
        <p:spPr/>
        <p:txBody>
          <a:bodyPr/>
          <a:lstStyle/>
          <a:p>
            <a:r>
              <a:rPr lang="en-US" dirty="0"/>
              <a:t>Control Structure (cont’d)</a:t>
            </a:r>
          </a:p>
        </p:txBody>
      </p:sp>
      <p:sp>
        <p:nvSpPr>
          <p:cNvPr id="4" name="Content Placeholder 3">
            <a:extLst>
              <a:ext uri="{FF2B5EF4-FFF2-40B4-BE49-F238E27FC236}">
                <a16:creationId xmlns:a16="http://schemas.microsoft.com/office/drawing/2014/main" id="{D72DCE1D-E70D-164A-A823-3FEBCFC2B121}"/>
              </a:ext>
            </a:extLst>
          </p:cNvPr>
          <p:cNvSpPr>
            <a:spLocks noGrp="1"/>
          </p:cNvSpPr>
          <p:nvPr>
            <p:ph idx="1"/>
          </p:nvPr>
        </p:nvSpPr>
        <p:spPr/>
        <p:txBody>
          <a:bodyPr>
            <a:normAutofit lnSpcReduction="10000"/>
          </a:bodyPr>
          <a:lstStyle/>
          <a:p>
            <a:pPr>
              <a:spcBef>
                <a:spcPts val="600"/>
              </a:spcBef>
            </a:pPr>
            <a:r>
              <a:rPr lang="en-US" altLang="zh-TW" dirty="0">
                <a:solidFill>
                  <a:srgbClr val="000000"/>
                </a:solidFill>
                <a:latin typeface="Times New Roman" panose="02020603050405020304" pitchFamily="18" charset="0"/>
              </a:rPr>
              <a:t>Each program combines control statements as appropriate for the algorithm the program implements.</a:t>
            </a:r>
          </a:p>
          <a:p>
            <a:pPr>
              <a:spcBef>
                <a:spcPts val="600"/>
              </a:spcBef>
            </a:pPr>
            <a:r>
              <a:rPr lang="en-US" altLang="zh-TW" dirty="0">
                <a:latin typeface="Times New Roman" panose="02020603050405020304" pitchFamily="18" charset="0"/>
              </a:rPr>
              <a:t>C++ control statements are </a:t>
            </a:r>
            <a:r>
              <a:rPr lang="en-US" altLang="zh-TW" dirty="0">
                <a:solidFill>
                  <a:srgbClr val="0000FF"/>
                </a:solidFill>
                <a:latin typeface="Times New Roman" panose="02020603050405020304" pitchFamily="18" charset="0"/>
              </a:rPr>
              <a:t>single-entry/single-exit</a:t>
            </a:r>
            <a:endParaRPr lang="en-US" altLang="zh-TW" dirty="0">
              <a:solidFill>
                <a:srgbClr val="000000"/>
              </a:solidFill>
              <a:latin typeface="Times New Roman" panose="02020603050405020304" pitchFamily="18" charset="0"/>
            </a:endParaRPr>
          </a:p>
          <a:p>
            <a:pPr>
              <a:spcBef>
                <a:spcPts val="600"/>
              </a:spcBef>
            </a:pPr>
            <a:r>
              <a:rPr lang="en-US" altLang="zh-TW" dirty="0">
                <a:solidFill>
                  <a:srgbClr val="000000"/>
                </a:solidFill>
                <a:latin typeface="Times New Roman" panose="02020603050405020304" pitchFamily="18" charset="0"/>
              </a:rPr>
              <a:t>Control statements are attached to one another by connecting the exit point of one to the entry point of the next.</a:t>
            </a:r>
          </a:p>
          <a:p>
            <a:pPr lvl="1">
              <a:spcBef>
                <a:spcPts val="600"/>
              </a:spcBef>
            </a:pPr>
            <a:r>
              <a:rPr lang="en-US" altLang="zh-TW" dirty="0">
                <a:solidFill>
                  <a:srgbClr val="000000"/>
                </a:solidFill>
                <a:latin typeface="Times New Roman" panose="02020603050405020304" pitchFamily="18" charset="0"/>
              </a:rPr>
              <a:t>Called </a:t>
            </a:r>
            <a:r>
              <a:rPr lang="en-US" altLang="zh-TW" dirty="0">
                <a:solidFill>
                  <a:srgbClr val="0000FF"/>
                </a:solidFill>
                <a:latin typeface="Times New Roman" panose="02020603050405020304" pitchFamily="18" charset="0"/>
              </a:rPr>
              <a:t>control-statement stacking</a:t>
            </a:r>
            <a:endParaRPr lang="en-US" altLang="zh-TW" dirty="0">
              <a:solidFill>
                <a:srgbClr val="000000"/>
              </a:solidFill>
              <a:latin typeface="Times New Roman" panose="02020603050405020304" pitchFamily="18" charset="0"/>
            </a:endParaRPr>
          </a:p>
          <a:p>
            <a:pPr>
              <a:spcBef>
                <a:spcPts val="600"/>
              </a:spcBef>
            </a:pPr>
            <a:r>
              <a:rPr lang="en-US" altLang="zh-TW" dirty="0">
                <a:solidFill>
                  <a:srgbClr val="000000"/>
                </a:solidFill>
                <a:latin typeface="Times New Roman" panose="02020603050405020304" pitchFamily="18" charset="0"/>
              </a:rPr>
              <a:t>Another way to connect control statements is containing one control statement inside another one</a:t>
            </a:r>
          </a:p>
          <a:p>
            <a:pPr lvl="1">
              <a:spcBef>
                <a:spcPts val="600"/>
              </a:spcBef>
            </a:pPr>
            <a:r>
              <a:rPr lang="en-US" altLang="zh-TW" dirty="0">
                <a:solidFill>
                  <a:srgbClr val="000000"/>
                </a:solidFill>
                <a:latin typeface="Times New Roman" panose="02020603050405020304" pitchFamily="18" charset="0"/>
              </a:rPr>
              <a:t>Called </a:t>
            </a:r>
            <a:r>
              <a:rPr lang="en-US" altLang="zh-TW" dirty="0">
                <a:solidFill>
                  <a:srgbClr val="0000FF"/>
                </a:solidFill>
                <a:latin typeface="Times New Roman" panose="02020603050405020304" pitchFamily="18" charset="0"/>
              </a:rPr>
              <a:t>control-statement nesting</a:t>
            </a:r>
            <a:endParaRPr lang="en-US" altLang="zh-TW" dirty="0">
              <a:solidFill>
                <a:srgbClr val="000000"/>
              </a:solidFill>
              <a:latin typeface="Times New Roman" panose="02020603050405020304" pitchFamily="18" charset="0"/>
            </a:endParaRPr>
          </a:p>
          <a:p>
            <a:endParaRPr lang="zh-TW" altLang="en-US" dirty="0"/>
          </a:p>
          <a:p>
            <a:endParaRPr lang="en-US" dirty="0"/>
          </a:p>
        </p:txBody>
      </p:sp>
    </p:spTree>
    <p:extLst>
      <p:ext uri="{BB962C8B-B14F-4D97-AF65-F5344CB8AC3E}">
        <p14:creationId xmlns:p14="http://schemas.microsoft.com/office/powerpoint/2010/main" val="8062560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61F7C24-7D86-5845-A041-E702413DC71B}"/>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8E14E158-63FB-2F4A-ABFB-BCC95DF62618}"/>
              </a:ext>
            </a:extLst>
          </p:cNvPr>
          <p:cNvSpPr>
            <a:spLocks noGrp="1"/>
          </p:cNvSpPr>
          <p:nvPr>
            <p:ph type="title"/>
          </p:nvPr>
        </p:nvSpPr>
        <p:spPr/>
        <p:txBody>
          <a:bodyPr/>
          <a:lstStyle/>
          <a:p>
            <a:r>
              <a:rPr lang="en-GB" altLang="zh-TW" sz="3200" dirty="0">
                <a:effectLst>
                  <a:outerShdw blurRad="31750" dist="25400" dir="5400000" algn="tl" rotWithShape="0">
                    <a:srgbClr val="000000">
                      <a:alpha val="25000"/>
                    </a:srgbClr>
                  </a:outerShdw>
                </a:effectLst>
                <a:latin typeface="Lucida Console"/>
              </a:rPr>
              <a:t>if</a:t>
            </a:r>
            <a:r>
              <a:rPr lang="en-GB" altLang="zh-TW" dirty="0"/>
              <a:t> Selection Statement</a:t>
            </a:r>
            <a:endParaRPr lang="en-US" dirty="0"/>
          </a:p>
        </p:txBody>
      </p:sp>
      <p:sp>
        <p:nvSpPr>
          <p:cNvPr id="4" name="Content Placeholder 3">
            <a:extLst>
              <a:ext uri="{FF2B5EF4-FFF2-40B4-BE49-F238E27FC236}">
                <a16:creationId xmlns:a16="http://schemas.microsoft.com/office/drawing/2014/main" id="{62E42FD9-EB2B-B24B-AE7D-735F570FEECC}"/>
              </a:ext>
            </a:extLst>
          </p:cNvPr>
          <p:cNvSpPr>
            <a:spLocks noGrp="1"/>
          </p:cNvSpPr>
          <p:nvPr>
            <p:ph idx="1"/>
          </p:nvPr>
        </p:nvSpPr>
        <p:spPr/>
        <p:txBody>
          <a:bodyPr/>
          <a:lstStyle/>
          <a:p>
            <a:pPr>
              <a:spcBef>
                <a:spcPts val="600"/>
              </a:spcBef>
            </a:pPr>
            <a:r>
              <a:rPr lang="en-US" altLang="zh-TW" dirty="0">
                <a:solidFill>
                  <a:srgbClr val="000000"/>
                </a:solidFill>
                <a:latin typeface="Times New Roman" panose="02020603050405020304" pitchFamily="18" charset="0"/>
              </a:rPr>
              <a:t>The following pseudocode determines whether “student’s grade is greater than or equal to 60” is </a:t>
            </a:r>
            <a:r>
              <a:rPr lang="en-US" altLang="zh-TW" dirty="0">
                <a:solidFill>
                  <a:srgbClr val="000000"/>
                </a:solidFill>
                <a:latin typeface="Lucida Console" panose="020B0609040504020204" pitchFamily="49" charset="0"/>
              </a:rPr>
              <a:t>true</a:t>
            </a:r>
            <a:r>
              <a:rPr lang="en-US" altLang="zh-TW" dirty="0">
                <a:solidFill>
                  <a:srgbClr val="000000"/>
                </a:solidFill>
                <a:latin typeface="Times New Roman" panose="02020603050405020304" pitchFamily="18" charset="0"/>
              </a:rPr>
              <a:t> or </a:t>
            </a:r>
            <a:r>
              <a:rPr lang="en-US" altLang="zh-TW" dirty="0">
                <a:solidFill>
                  <a:srgbClr val="000000"/>
                </a:solidFill>
                <a:latin typeface="Lucida Console" panose="020B0609040504020204" pitchFamily="49" charset="0"/>
              </a:rPr>
              <a:t>false</a:t>
            </a:r>
            <a:r>
              <a:rPr lang="en-US" altLang="zh-TW" dirty="0">
                <a:solidFill>
                  <a:srgbClr val="000000"/>
                </a:solidFill>
                <a:latin typeface="Times New Roman" panose="02020603050405020304" pitchFamily="18" charset="0"/>
              </a:rPr>
              <a:t>.</a:t>
            </a:r>
          </a:p>
          <a:p>
            <a:pPr marL="1371600" lvl="3" indent="0">
              <a:spcBef>
                <a:spcPts val="1200"/>
              </a:spcBef>
              <a:spcAft>
                <a:spcPts val="600"/>
              </a:spcAft>
              <a:buNone/>
            </a:pPr>
            <a:r>
              <a:rPr lang="en-US" altLang="zh-TW" i="1" dirty="0">
                <a:solidFill>
                  <a:srgbClr val="0026CC"/>
                </a:solidFill>
                <a:latin typeface="Times New Roman" panose="02020603050405020304" pitchFamily="18" charset="0"/>
              </a:rPr>
              <a:t>If student’s grade is greater than or equal to 60</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Print “Passed”</a:t>
            </a:r>
          </a:p>
          <a:p>
            <a:pPr lvl="1">
              <a:spcBef>
                <a:spcPts val="600"/>
              </a:spcBef>
            </a:pPr>
            <a:r>
              <a:rPr lang="en-US" altLang="zh-TW" sz="2200" dirty="0">
                <a:solidFill>
                  <a:srgbClr val="000000"/>
                </a:solidFill>
                <a:latin typeface="Times New Roman" panose="02020603050405020304" pitchFamily="18" charset="0"/>
              </a:rPr>
              <a:t>If </a:t>
            </a:r>
            <a:r>
              <a:rPr lang="en-US" altLang="zh-TW" sz="2200" dirty="0">
                <a:solidFill>
                  <a:srgbClr val="000000"/>
                </a:solidFill>
                <a:latin typeface="Lucida Console" panose="020B0609040504020204" pitchFamily="49" charset="0"/>
              </a:rPr>
              <a:t>true</a:t>
            </a:r>
            <a:r>
              <a:rPr lang="en-US" altLang="zh-TW" sz="2200" dirty="0">
                <a:solidFill>
                  <a:srgbClr val="000000"/>
                </a:solidFill>
                <a:latin typeface="Times New Roman" panose="02020603050405020304" pitchFamily="18" charset="0"/>
              </a:rPr>
              <a:t>, “Passed” is printed and the next pseudocode statement in order is “performed”.</a:t>
            </a:r>
          </a:p>
          <a:p>
            <a:pPr lvl="1">
              <a:spcBef>
                <a:spcPts val="600"/>
              </a:spcBef>
            </a:pPr>
            <a:r>
              <a:rPr lang="en-US" altLang="zh-TW" sz="2200" dirty="0">
                <a:solidFill>
                  <a:srgbClr val="000000"/>
                </a:solidFill>
                <a:latin typeface="Times New Roman" panose="02020603050405020304" pitchFamily="18" charset="0"/>
              </a:rPr>
              <a:t>If </a:t>
            </a:r>
            <a:r>
              <a:rPr lang="en-US" altLang="zh-TW" sz="2200" dirty="0">
                <a:solidFill>
                  <a:srgbClr val="000000"/>
                </a:solidFill>
                <a:latin typeface="Lucida Console" panose="020B0609040504020204" pitchFamily="49" charset="0"/>
              </a:rPr>
              <a:t>false</a:t>
            </a:r>
            <a:r>
              <a:rPr lang="en-US" altLang="zh-TW" sz="2200" dirty="0">
                <a:solidFill>
                  <a:srgbClr val="000000"/>
                </a:solidFill>
                <a:latin typeface="Times New Roman" panose="02020603050405020304" pitchFamily="18" charset="0"/>
              </a:rPr>
              <a:t>, the print statement is ignored and the next pseudocode statement in order is performed.</a:t>
            </a:r>
          </a:p>
          <a:p>
            <a:pPr lvl="1">
              <a:spcBef>
                <a:spcPts val="600"/>
              </a:spcBef>
            </a:pPr>
            <a:r>
              <a:rPr lang="en-US" altLang="zh-TW" sz="2200" dirty="0">
                <a:solidFill>
                  <a:srgbClr val="000000"/>
                </a:solidFill>
                <a:latin typeface="Times New Roman" panose="02020603050405020304" pitchFamily="18" charset="0"/>
              </a:rPr>
              <a:t>The indentation of the second line is optional, but it’s recommended because it emphasizes the inherent structure of structured programs.</a:t>
            </a:r>
          </a:p>
          <a:p>
            <a:endParaRPr lang="zh-TW" altLang="en-US" dirty="0"/>
          </a:p>
          <a:p>
            <a:endParaRPr lang="en-US" dirty="0"/>
          </a:p>
        </p:txBody>
      </p:sp>
    </p:spTree>
    <p:extLst>
      <p:ext uri="{BB962C8B-B14F-4D97-AF65-F5344CB8AC3E}">
        <p14:creationId xmlns:p14="http://schemas.microsoft.com/office/powerpoint/2010/main" val="3277961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A83A31E-EA07-624F-998E-DB02B8B1497D}"/>
              </a:ext>
            </a:extLst>
          </p:cNvPr>
          <p:cNvSpPr>
            <a:spLocks noGrp="1"/>
          </p:cNvSpPr>
          <p:nvPr>
            <p:ph type="sldNum" sz="quarter" idx="12"/>
          </p:nvPr>
        </p:nvSpPr>
        <p:spPr/>
        <p:txBody>
          <a:bodyPr/>
          <a:lstStyle/>
          <a:p>
            <a:fld id="{4E77BC79-9480-1042-96E1-82B94DA0811E}" type="slidenum">
              <a:rPr lang="en-US" smtClean="0"/>
              <a:t>15</a:t>
            </a:fld>
            <a:endParaRPr lang="en-US" dirty="0"/>
          </a:p>
        </p:txBody>
      </p:sp>
      <p:sp>
        <p:nvSpPr>
          <p:cNvPr id="3" name="Title 2">
            <a:extLst>
              <a:ext uri="{FF2B5EF4-FFF2-40B4-BE49-F238E27FC236}">
                <a16:creationId xmlns:a16="http://schemas.microsoft.com/office/drawing/2014/main" id="{C9FAEC9E-8CE6-3242-9BED-C093D1FB034B}"/>
              </a:ext>
            </a:extLst>
          </p:cNvPr>
          <p:cNvSpPr>
            <a:spLocks noGrp="1"/>
          </p:cNvSpPr>
          <p:nvPr>
            <p:ph type="title"/>
          </p:nvPr>
        </p:nvSpPr>
        <p:spPr/>
        <p:txBody>
          <a:bodyPr/>
          <a:lstStyle/>
          <a:p>
            <a:r>
              <a:rPr lang="en-GB" altLang="zh-TW" sz="3200" dirty="0">
                <a:effectLst>
                  <a:outerShdw blurRad="31750" dist="25400" dir="5400000" algn="tl" rotWithShape="0">
                    <a:srgbClr val="000000">
                      <a:alpha val="25000"/>
                    </a:srgbClr>
                  </a:outerShdw>
                </a:effectLst>
                <a:latin typeface="Lucida Console"/>
              </a:rPr>
              <a:t>if</a:t>
            </a:r>
            <a:r>
              <a:rPr lang="en-GB" altLang="zh-TW" dirty="0"/>
              <a:t> Selection Statement</a:t>
            </a:r>
            <a:endParaRPr lang="en-US" dirty="0"/>
          </a:p>
        </p:txBody>
      </p:sp>
      <p:sp>
        <p:nvSpPr>
          <p:cNvPr id="4" name="Content Placeholder 3">
            <a:extLst>
              <a:ext uri="{FF2B5EF4-FFF2-40B4-BE49-F238E27FC236}">
                <a16:creationId xmlns:a16="http://schemas.microsoft.com/office/drawing/2014/main" id="{054A0774-7946-8041-AFC4-FF6F6437801E}"/>
              </a:ext>
            </a:extLst>
          </p:cNvPr>
          <p:cNvSpPr>
            <a:spLocks noGrp="1"/>
          </p:cNvSpPr>
          <p:nvPr>
            <p:ph idx="1"/>
          </p:nvPr>
        </p:nvSpPr>
        <p:spPr>
          <a:xfrm>
            <a:off x="628650" y="1295945"/>
            <a:ext cx="7886700" cy="3565168"/>
          </a:xfrm>
        </p:spPr>
        <p:txBody>
          <a:bodyPr/>
          <a:lstStyle/>
          <a:p>
            <a:pPr>
              <a:lnSpc>
                <a:spcPct val="95000"/>
              </a:lnSpc>
            </a:pPr>
            <a:r>
              <a:rPr lang="en-US" altLang="zh-TW" sz="2500" dirty="0">
                <a:solidFill>
                  <a:srgbClr val="000000"/>
                </a:solidFill>
                <a:latin typeface="Times New Roman" panose="02020603050405020304" pitchFamily="18" charset="0"/>
              </a:rPr>
              <a:t>The preceding pseudocode can be written in C++ as</a:t>
            </a:r>
          </a:p>
          <a:p>
            <a:pPr marL="914400" lvl="2" indent="0">
              <a:lnSpc>
                <a:spcPct val="95000"/>
              </a:lnSpc>
              <a:spcBef>
                <a:spcPts val="1200"/>
              </a:spcBef>
              <a:spcAft>
                <a:spcPts val="600"/>
              </a:spcAft>
              <a:buNone/>
            </a:pPr>
            <a:r>
              <a:rPr lang="en-US" altLang="zh-TW" sz="1900" dirty="0">
                <a:solidFill>
                  <a:srgbClr val="0000FF"/>
                </a:solidFill>
                <a:latin typeface="Lucida Console" panose="020B0609040504020204" pitchFamily="49" charset="0"/>
              </a:rPr>
              <a:t>if</a:t>
            </a:r>
            <a:r>
              <a:rPr lang="en-US" altLang="zh-TW" sz="1900" dirty="0">
                <a:solidFill>
                  <a:srgbClr val="000000"/>
                </a:solidFill>
                <a:latin typeface="Lucida Console" panose="020B0609040504020204" pitchFamily="49" charset="0"/>
              </a:rPr>
              <a:t> ( grade &gt;= </a:t>
            </a:r>
            <a:r>
              <a:rPr lang="en-US" altLang="zh-TW" sz="1900" dirty="0">
                <a:solidFill>
                  <a:srgbClr val="128AFF"/>
                </a:solidFill>
                <a:latin typeface="Lucida Console" panose="020B0609040504020204" pitchFamily="49" charset="0"/>
              </a:rPr>
              <a:t>60</a:t>
            </a:r>
            <a:r>
              <a:rPr lang="en-US" altLang="zh-TW" sz="1900" dirty="0">
                <a:solidFill>
                  <a:srgbClr val="000000"/>
                </a:solidFill>
                <a:latin typeface="Lucida Console" panose="020B0609040504020204" pitchFamily="49" charset="0"/>
              </a:rPr>
              <a:t> ) </a:t>
            </a:r>
            <a:br>
              <a:rPr lang="en-US" altLang="zh-TW" sz="1900" dirty="0">
                <a:solidFill>
                  <a:srgbClr val="000000"/>
                </a:solidFill>
                <a:latin typeface="Lucida Console" panose="020B0609040504020204" pitchFamily="49" charset="0"/>
              </a:rPr>
            </a:br>
            <a:r>
              <a:rPr lang="en-US" altLang="zh-TW" sz="1900" dirty="0">
                <a:solidFill>
                  <a:srgbClr val="000000"/>
                </a:solidFill>
                <a:latin typeface="Lucida Console" panose="020B0609040504020204" pitchFamily="49" charset="0"/>
              </a:rPr>
              <a:t>   </a:t>
            </a:r>
            <a:r>
              <a:rPr lang="en-US" altLang="zh-TW" sz="1900" dirty="0" err="1">
                <a:solidFill>
                  <a:srgbClr val="000000"/>
                </a:solidFill>
                <a:latin typeface="Lucida Console" panose="020B0609040504020204" pitchFamily="49" charset="0"/>
              </a:rPr>
              <a:t>cout</a:t>
            </a:r>
            <a:r>
              <a:rPr lang="en-US" altLang="zh-TW" sz="1900" dirty="0">
                <a:solidFill>
                  <a:srgbClr val="000000"/>
                </a:solidFill>
                <a:latin typeface="Lucida Console" panose="020B0609040504020204" pitchFamily="49" charset="0"/>
              </a:rPr>
              <a:t> &lt;&lt; </a:t>
            </a:r>
            <a:r>
              <a:rPr lang="en-US" altLang="zh-TW" sz="1900" dirty="0">
                <a:solidFill>
                  <a:srgbClr val="128AFF"/>
                </a:solidFill>
                <a:latin typeface="Lucida Console" panose="020B0609040504020204" pitchFamily="49" charset="0"/>
              </a:rPr>
              <a:t>"Passed"</a:t>
            </a:r>
            <a:r>
              <a:rPr lang="en-US" altLang="zh-TW" sz="1900" dirty="0">
                <a:solidFill>
                  <a:srgbClr val="000000"/>
                </a:solidFill>
                <a:latin typeface="Lucida Console" panose="020B0609040504020204" pitchFamily="49" charset="0"/>
              </a:rPr>
              <a:t>;</a:t>
            </a:r>
          </a:p>
          <a:p>
            <a:pPr>
              <a:lnSpc>
                <a:spcPct val="95000"/>
              </a:lnSpc>
            </a:pPr>
            <a:r>
              <a:rPr lang="en-US" altLang="zh-TW" sz="2500" dirty="0">
                <a:solidFill>
                  <a:srgbClr val="000000"/>
                </a:solidFill>
                <a:latin typeface="Times New Roman" panose="02020603050405020304" pitchFamily="18" charset="0"/>
              </a:rPr>
              <a:t>The diamond (</a:t>
            </a:r>
            <a:r>
              <a:rPr lang="en-US" altLang="zh-TW" sz="2500" dirty="0">
                <a:solidFill>
                  <a:srgbClr val="0000FF"/>
                </a:solidFill>
                <a:latin typeface="Times New Roman" panose="02020603050405020304" pitchFamily="18" charset="0"/>
              </a:rPr>
              <a:t>decision symbol</a:t>
            </a:r>
            <a:r>
              <a:rPr lang="en-US" altLang="zh-TW" sz="2500" dirty="0">
                <a:solidFill>
                  <a:srgbClr val="000000"/>
                </a:solidFill>
                <a:latin typeface="Times New Roman" panose="02020603050405020304" pitchFamily="18" charset="0"/>
              </a:rPr>
              <a:t>) indicates that a decision is to be made.</a:t>
            </a:r>
          </a:p>
          <a:p>
            <a:pPr lvl="1">
              <a:lnSpc>
                <a:spcPct val="95000"/>
              </a:lnSpc>
            </a:pPr>
            <a:r>
              <a:rPr lang="en-US" altLang="zh-TW" sz="2100" dirty="0">
                <a:solidFill>
                  <a:srgbClr val="000000"/>
                </a:solidFill>
                <a:latin typeface="Times New Roman" panose="02020603050405020304" pitchFamily="18" charset="0"/>
              </a:rPr>
              <a:t>The workflow will continue along a path determined by the symbol’s associated </a:t>
            </a:r>
            <a:r>
              <a:rPr lang="en-US" altLang="zh-TW" sz="2100" dirty="0">
                <a:solidFill>
                  <a:srgbClr val="0000FF"/>
                </a:solidFill>
                <a:latin typeface="Times New Roman" panose="02020603050405020304" pitchFamily="18" charset="0"/>
              </a:rPr>
              <a:t>guard conditions</a:t>
            </a:r>
            <a:r>
              <a:rPr lang="en-US" altLang="zh-TW" sz="2100" dirty="0">
                <a:solidFill>
                  <a:srgbClr val="000000"/>
                </a:solidFill>
                <a:latin typeface="Times New Roman" panose="02020603050405020304" pitchFamily="18" charset="0"/>
              </a:rPr>
              <a:t>, which can be true or false.</a:t>
            </a:r>
          </a:p>
          <a:p>
            <a:pPr lvl="1">
              <a:lnSpc>
                <a:spcPct val="95000"/>
              </a:lnSpc>
            </a:pPr>
            <a:r>
              <a:rPr lang="en-US" altLang="zh-TW" sz="2100" dirty="0">
                <a:solidFill>
                  <a:srgbClr val="000000"/>
                </a:solidFill>
                <a:latin typeface="Times New Roman" panose="02020603050405020304" pitchFamily="18" charset="0"/>
              </a:rPr>
              <a:t>If a guard condition is true, the workflow enters the action state to which that transition arrow points.</a:t>
            </a:r>
          </a:p>
          <a:p>
            <a:endParaRPr lang="zh-TW" altLang="en-US" dirty="0"/>
          </a:p>
          <a:p>
            <a:endParaRPr lang="en-US" dirty="0"/>
          </a:p>
        </p:txBody>
      </p:sp>
      <p:sp>
        <p:nvSpPr>
          <p:cNvPr id="5" name="Decision 4">
            <a:extLst>
              <a:ext uri="{FF2B5EF4-FFF2-40B4-BE49-F238E27FC236}">
                <a16:creationId xmlns:a16="http://schemas.microsoft.com/office/drawing/2014/main" id="{6A075B7F-62A9-234D-97BC-17ECC2E72F01}"/>
              </a:ext>
            </a:extLst>
          </p:cNvPr>
          <p:cNvSpPr/>
          <p:nvPr/>
        </p:nvSpPr>
        <p:spPr>
          <a:xfrm>
            <a:off x="3207123" y="5138473"/>
            <a:ext cx="2359959" cy="847164"/>
          </a:xfrm>
          <a:prstGeom prst="flowChartDecision">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grade &gt;= 60?</a:t>
            </a:r>
          </a:p>
        </p:txBody>
      </p:sp>
      <p:cxnSp>
        <p:nvCxnSpPr>
          <p:cNvPr id="7" name="Straight Arrow Connector 6">
            <a:extLst>
              <a:ext uri="{FF2B5EF4-FFF2-40B4-BE49-F238E27FC236}">
                <a16:creationId xmlns:a16="http://schemas.microsoft.com/office/drawing/2014/main" id="{4BB5F8ED-8432-B94F-A028-5E3E35B55ED2}"/>
              </a:ext>
            </a:extLst>
          </p:cNvPr>
          <p:cNvCxnSpPr>
            <a:stCxn id="5" idx="3"/>
          </p:cNvCxnSpPr>
          <p:nvPr/>
        </p:nvCxnSpPr>
        <p:spPr>
          <a:xfrm>
            <a:off x="5567082" y="5562055"/>
            <a:ext cx="133247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7E26B0C9-2FC6-CE43-A545-3A04BE61E983}"/>
              </a:ext>
            </a:extLst>
          </p:cNvPr>
          <p:cNvCxnSpPr>
            <a:cxnSpLocks/>
            <a:stCxn id="5" idx="2"/>
          </p:cNvCxnSpPr>
          <p:nvPr/>
        </p:nvCxnSpPr>
        <p:spPr>
          <a:xfrm flipH="1">
            <a:off x="4387102" y="5985637"/>
            <a:ext cx="1" cy="4235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AE8E6732-9F26-F440-A61E-2BCE181D835E}"/>
              </a:ext>
            </a:extLst>
          </p:cNvPr>
          <p:cNvSpPr txBox="1"/>
          <p:nvPr/>
        </p:nvSpPr>
        <p:spPr>
          <a:xfrm>
            <a:off x="4464423" y="5985637"/>
            <a:ext cx="455574" cy="369332"/>
          </a:xfrm>
          <a:prstGeom prst="rect">
            <a:avLst/>
          </a:prstGeom>
          <a:noFill/>
        </p:spPr>
        <p:txBody>
          <a:bodyPr wrap="none" rtlCol="0">
            <a:spAutoFit/>
          </a:bodyPr>
          <a:lstStyle/>
          <a:p>
            <a:r>
              <a:rPr lang="en-US" dirty="0"/>
              <a:t>No</a:t>
            </a:r>
          </a:p>
        </p:txBody>
      </p:sp>
      <p:sp>
        <p:nvSpPr>
          <p:cNvPr id="12" name="TextBox 11">
            <a:extLst>
              <a:ext uri="{FF2B5EF4-FFF2-40B4-BE49-F238E27FC236}">
                <a16:creationId xmlns:a16="http://schemas.microsoft.com/office/drawing/2014/main" id="{C395CAF8-BED4-804B-A7EC-2F561D96D2CD}"/>
              </a:ext>
            </a:extLst>
          </p:cNvPr>
          <p:cNvSpPr txBox="1"/>
          <p:nvPr/>
        </p:nvSpPr>
        <p:spPr>
          <a:xfrm>
            <a:off x="5901017" y="5192723"/>
            <a:ext cx="485518" cy="369332"/>
          </a:xfrm>
          <a:prstGeom prst="rect">
            <a:avLst/>
          </a:prstGeom>
          <a:noFill/>
        </p:spPr>
        <p:txBody>
          <a:bodyPr wrap="none" rtlCol="0">
            <a:spAutoFit/>
          </a:bodyPr>
          <a:lstStyle/>
          <a:p>
            <a:r>
              <a:rPr lang="en-US" dirty="0"/>
              <a:t>Yes</a:t>
            </a:r>
          </a:p>
        </p:txBody>
      </p:sp>
    </p:spTree>
    <p:extLst>
      <p:ext uri="{BB962C8B-B14F-4D97-AF65-F5344CB8AC3E}">
        <p14:creationId xmlns:p14="http://schemas.microsoft.com/office/powerpoint/2010/main" val="2072616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A51E82-71DC-744F-A40F-ED233EE23D3A}"/>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436FB192-8A42-2248-A8C5-43F5D0AFD8BA}"/>
              </a:ext>
            </a:extLst>
          </p:cNvPr>
          <p:cNvSpPr>
            <a:spLocks noGrp="1"/>
          </p:cNvSpPr>
          <p:nvPr>
            <p:ph type="title"/>
          </p:nvPr>
        </p:nvSpPr>
        <p:spPr/>
        <p:txBody>
          <a:bodyPr/>
          <a:lstStyle/>
          <a:p>
            <a:r>
              <a:rPr lang="en-GB" altLang="zh-TW" sz="3200" dirty="0">
                <a:effectLst>
                  <a:outerShdw blurRad="31750" dist="25400" dir="5400000" algn="tl" rotWithShape="0">
                    <a:srgbClr val="000000">
                      <a:alpha val="25000"/>
                    </a:srgbClr>
                  </a:outerShdw>
                </a:effectLst>
                <a:latin typeface="Lucida Console"/>
              </a:rPr>
              <a:t>if</a:t>
            </a:r>
            <a:r>
              <a:rPr lang="en-GB" altLang="zh-TW" dirty="0"/>
              <a:t> Selection Statement</a:t>
            </a:r>
            <a:endParaRPr lang="en-US" dirty="0"/>
          </a:p>
        </p:txBody>
      </p:sp>
      <p:sp>
        <p:nvSpPr>
          <p:cNvPr id="4" name="Content Placeholder 3">
            <a:extLst>
              <a:ext uri="{FF2B5EF4-FFF2-40B4-BE49-F238E27FC236}">
                <a16:creationId xmlns:a16="http://schemas.microsoft.com/office/drawing/2014/main" id="{BB53B56A-34C6-1E4D-9D61-2B3F4B3F1B0B}"/>
              </a:ext>
            </a:extLst>
          </p:cNvPr>
          <p:cNvSpPr>
            <a:spLocks noGrp="1"/>
          </p:cNvSpPr>
          <p:nvPr>
            <p:ph idx="1"/>
          </p:nvPr>
        </p:nvSpPr>
        <p:spPr/>
        <p:txBody>
          <a:bodyPr/>
          <a:lstStyle/>
          <a:p>
            <a:r>
              <a:rPr lang="en-US" altLang="zh-TW" dirty="0">
                <a:solidFill>
                  <a:srgbClr val="000000"/>
                </a:solidFill>
                <a:latin typeface="Times New Roman" panose="02020603050405020304" pitchFamily="18" charset="0"/>
              </a:rPr>
              <a:t>If the expression evaluates to </a:t>
            </a:r>
            <a:r>
              <a:rPr lang="en-US" altLang="zh-TW" u="sng" dirty="0">
                <a:latin typeface="Times New Roman" panose="02020603050405020304" pitchFamily="18" charset="0"/>
              </a:rPr>
              <a:t>zero</a:t>
            </a:r>
            <a:r>
              <a:rPr lang="en-US" altLang="zh-TW" dirty="0">
                <a:solidFill>
                  <a:srgbClr val="000000"/>
                </a:solidFill>
                <a:latin typeface="Times New Roman" panose="02020603050405020304" pitchFamily="18" charset="0"/>
              </a:rPr>
              <a:t>, it’s treated as </a:t>
            </a:r>
            <a:r>
              <a:rPr lang="en-US" altLang="zh-TW" dirty="0">
                <a:solidFill>
                  <a:srgbClr val="0000FF"/>
                </a:solidFill>
                <a:latin typeface="Times New Roman" panose="02020603050405020304" pitchFamily="18" charset="0"/>
              </a:rPr>
              <a:t>false</a:t>
            </a:r>
            <a:r>
              <a:rPr lang="en-US" altLang="zh-TW" dirty="0">
                <a:solidFill>
                  <a:srgbClr val="000000"/>
                </a:solidFill>
                <a:latin typeface="Times New Roman" panose="02020603050405020304" pitchFamily="18" charset="0"/>
              </a:rPr>
              <a:t>;  if the expression evaluates to </a:t>
            </a:r>
            <a:r>
              <a:rPr lang="en-US" altLang="zh-TW" u="sng" dirty="0">
                <a:latin typeface="Times New Roman" panose="02020603050405020304" pitchFamily="18" charset="0"/>
              </a:rPr>
              <a:t>nonzero</a:t>
            </a:r>
            <a:r>
              <a:rPr lang="en-US" altLang="zh-TW" dirty="0">
                <a:solidFill>
                  <a:srgbClr val="000000"/>
                </a:solidFill>
                <a:latin typeface="Times New Roman" panose="02020603050405020304" pitchFamily="18" charset="0"/>
              </a:rPr>
              <a:t>, it’s treated as </a:t>
            </a:r>
            <a:r>
              <a:rPr lang="en-US" altLang="zh-TW" dirty="0">
                <a:solidFill>
                  <a:srgbClr val="0000FF"/>
                </a:solidFill>
                <a:latin typeface="Times New Roman" panose="02020603050405020304" pitchFamily="18" charset="0"/>
              </a:rPr>
              <a:t>true</a:t>
            </a:r>
            <a:r>
              <a:rPr lang="en-US" altLang="zh-TW" dirty="0">
                <a:solidFill>
                  <a:srgbClr val="000000"/>
                </a:solidFill>
                <a:latin typeface="Times New Roman" panose="02020603050405020304" pitchFamily="18" charset="0"/>
              </a:rPr>
              <a:t>.</a:t>
            </a:r>
          </a:p>
          <a:p>
            <a:r>
              <a:rPr lang="en-US" altLang="zh-TW" dirty="0">
                <a:solidFill>
                  <a:srgbClr val="000000"/>
                </a:solidFill>
                <a:latin typeface="Times New Roman" panose="02020603050405020304" pitchFamily="18" charset="0"/>
              </a:rPr>
              <a:t>C++ provides the data type </a:t>
            </a:r>
            <a:r>
              <a:rPr lang="en-US" altLang="zh-TW" dirty="0">
                <a:solidFill>
                  <a:srgbClr val="0000FF"/>
                </a:solidFill>
                <a:latin typeface="LucidaSansTypewriter" pitchFamily="49" charset="0"/>
              </a:rPr>
              <a:t>bool</a:t>
            </a:r>
            <a:r>
              <a:rPr lang="en-US" altLang="zh-TW" dirty="0">
                <a:solidFill>
                  <a:srgbClr val="000000"/>
                </a:solidFill>
                <a:latin typeface="Times New Roman" panose="02020603050405020304" pitchFamily="18" charset="0"/>
              </a:rPr>
              <a:t> for variables that can hold only the values </a:t>
            </a:r>
            <a:r>
              <a:rPr lang="en-US" altLang="zh-TW" dirty="0">
                <a:solidFill>
                  <a:srgbClr val="0000FF"/>
                </a:solidFill>
                <a:latin typeface="LucidaSansTypewriter" pitchFamily="49" charset="0"/>
              </a:rPr>
              <a:t>true</a:t>
            </a:r>
            <a:r>
              <a:rPr lang="en-US" altLang="zh-TW" dirty="0">
                <a:solidFill>
                  <a:srgbClr val="000000"/>
                </a:solidFill>
                <a:latin typeface="Times New Roman" panose="02020603050405020304" pitchFamily="18" charset="0"/>
              </a:rPr>
              <a:t> and </a:t>
            </a:r>
            <a:r>
              <a:rPr lang="en-US" altLang="zh-TW" dirty="0">
                <a:solidFill>
                  <a:srgbClr val="0000FF"/>
                </a:solidFill>
                <a:latin typeface="LucidaSansTypewriter" pitchFamily="49" charset="0"/>
              </a:rPr>
              <a:t>false</a:t>
            </a:r>
            <a:r>
              <a:rPr lang="en-US" altLang="zh-TW" dirty="0">
                <a:solidFill>
                  <a:srgbClr val="000000"/>
                </a:solidFill>
                <a:latin typeface="Times New Roman" panose="02020603050405020304" pitchFamily="18" charset="0"/>
              </a:rPr>
              <a:t>—each of these is a C++ keyword.</a:t>
            </a:r>
          </a:p>
          <a:p>
            <a:r>
              <a:rPr lang="en-US" altLang="zh-TW" dirty="0">
                <a:solidFill>
                  <a:srgbClr val="000000"/>
                </a:solidFill>
                <a:latin typeface="Times New Roman" panose="02020603050405020304" pitchFamily="18" charset="0"/>
              </a:rPr>
              <a:t>For compatibility with earlier versions of C, which used integers for Boolean values, the bool value true also can be represented by any nonzero value </a:t>
            </a:r>
          </a:p>
          <a:p>
            <a:endParaRPr lang="zh-TW" altLang="en-US" dirty="0"/>
          </a:p>
          <a:p>
            <a:endParaRPr lang="en-US" dirty="0"/>
          </a:p>
        </p:txBody>
      </p:sp>
    </p:spTree>
    <p:extLst>
      <p:ext uri="{BB962C8B-B14F-4D97-AF65-F5344CB8AC3E}">
        <p14:creationId xmlns:p14="http://schemas.microsoft.com/office/powerpoint/2010/main" val="4045895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B188D9-4A81-EB4C-AD3F-6410E077773B}"/>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57AEEA11-DF76-DB43-BC76-835C0D156516}"/>
              </a:ext>
            </a:extLst>
          </p:cNvPr>
          <p:cNvSpPr>
            <a:spLocks noGrp="1"/>
          </p:cNvSpPr>
          <p:nvPr>
            <p:ph type="title"/>
          </p:nvPr>
        </p:nvSpPr>
        <p:spPr/>
        <p:txBody>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9174BD9D-B0E0-FD42-A77C-17470213CB31}"/>
              </a:ext>
            </a:extLst>
          </p:cNvPr>
          <p:cNvSpPr>
            <a:spLocks noGrp="1"/>
          </p:cNvSpPr>
          <p:nvPr>
            <p:ph idx="1"/>
          </p:nvPr>
        </p:nvSpPr>
        <p:spPr/>
        <p:txBody>
          <a:bodyPr>
            <a:normAutofit lnSpcReduction="10000"/>
          </a:bodyPr>
          <a:lstStyle/>
          <a:p>
            <a:pPr>
              <a:lnSpc>
                <a:spcPct val="95000"/>
              </a:lnSpc>
            </a:pPr>
            <a:r>
              <a:rPr lang="en-US" altLang="zh-TW" sz="2800" dirty="0">
                <a:solidFill>
                  <a:srgbClr val="000000"/>
                </a:solidFill>
                <a:latin typeface="Lucida Console" panose="020B0609040504020204" pitchFamily="49" charset="0"/>
              </a:rPr>
              <a:t>if</a:t>
            </a:r>
            <a:r>
              <a:rPr lang="en-US" altLang="zh-TW" sz="2800" dirty="0">
                <a:solidFill>
                  <a:srgbClr val="000000"/>
                </a:solidFill>
                <a:latin typeface="Times New Roman" panose="02020603050405020304" pitchFamily="18" charset="0"/>
              </a:rPr>
              <a:t>…</a:t>
            </a:r>
            <a:r>
              <a:rPr lang="en-US" altLang="zh-TW" sz="2800" dirty="0">
                <a:solidFill>
                  <a:srgbClr val="000000"/>
                </a:solidFill>
                <a:latin typeface="Lucida Console" panose="020B0609040504020204" pitchFamily="49" charset="0"/>
              </a:rPr>
              <a:t>else</a:t>
            </a:r>
            <a:r>
              <a:rPr lang="en-US" altLang="zh-TW" sz="2800" dirty="0">
                <a:solidFill>
                  <a:srgbClr val="000000"/>
                </a:solidFill>
                <a:latin typeface="Times New Roman" panose="02020603050405020304" pitchFamily="18" charset="0"/>
              </a:rPr>
              <a:t> double-selection statement </a:t>
            </a:r>
          </a:p>
          <a:p>
            <a:pPr lvl="1">
              <a:lnSpc>
                <a:spcPct val="95000"/>
              </a:lnSpc>
            </a:pPr>
            <a:r>
              <a:rPr lang="en-US" altLang="zh-TW" dirty="0">
                <a:solidFill>
                  <a:srgbClr val="000000"/>
                </a:solidFill>
                <a:latin typeface="Times New Roman" panose="02020603050405020304" pitchFamily="18" charset="0"/>
              </a:rPr>
              <a:t>specifies an action to perform when the condition is true and a different action to perform when the condition is </a:t>
            </a:r>
            <a:r>
              <a:rPr lang="en-US" altLang="zh-TW" dirty="0">
                <a:solidFill>
                  <a:srgbClr val="000000"/>
                </a:solidFill>
                <a:latin typeface="Lucida Console" panose="020B0609040504020204" pitchFamily="49" charset="0"/>
              </a:rPr>
              <a:t>false</a:t>
            </a:r>
            <a:r>
              <a:rPr lang="en-US" altLang="zh-TW" dirty="0">
                <a:solidFill>
                  <a:srgbClr val="000000"/>
                </a:solidFill>
                <a:latin typeface="Times New Roman" panose="02020603050405020304" pitchFamily="18" charset="0"/>
              </a:rPr>
              <a:t>.</a:t>
            </a:r>
          </a:p>
          <a:p>
            <a:pPr>
              <a:lnSpc>
                <a:spcPct val="95000"/>
              </a:lnSpc>
            </a:pPr>
            <a:r>
              <a:rPr lang="en-US" altLang="zh-TW" sz="2800" dirty="0">
                <a:solidFill>
                  <a:srgbClr val="000000"/>
                </a:solidFill>
                <a:latin typeface="Times New Roman" panose="02020603050405020304" pitchFamily="18" charset="0"/>
              </a:rPr>
              <a:t>The following pseudocode prints “Passed” if the student’s grade is greater than or equal to 60, or “Failed” if the student’s grade is less than 60.</a:t>
            </a:r>
          </a:p>
          <a:p>
            <a:pPr marL="914400" lvl="3" indent="0">
              <a:lnSpc>
                <a:spcPct val="95000"/>
              </a:lnSpc>
              <a:buNone/>
            </a:pPr>
            <a:r>
              <a:rPr lang="en-US" altLang="zh-TW" i="1" dirty="0">
                <a:solidFill>
                  <a:srgbClr val="0026CC"/>
                </a:solidFill>
                <a:latin typeface="Times New Roman" panose="02020603050405020304" pitchFamily="18" charset="0"/>
              </a:rPr>
              <a:t>If student’s grade is greater than or equal to 60</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Print “Passed”</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Else</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Print “Failed”</a:t>
            </a:r>
          </a:p>
          <a:p>
            <a:pPr>
              <a:lnSpc>
                <a:spcPct val="95000"/>
              </a:lnSpc>
            </a:pPr>
            <a:r>
              <a:rPr lang="en-US" altLang="zh-TW" sz="2800" dirty="0">
                <a:solidFill>
                  <a:srgbClr val="000000"/>
                </a:solidFill>
                <a:latin typeface="Times New Roman" panose="02020603050405020304" pitchFamily="18" charset="0"/>
              </a:rPr>
              <a:t>In either case, after printing occurs, the next pseudocode statement in sequence is “performed.” </a:t>
            </a:r>
          </a:p>
          <a:p>
            <a:endParaRPr lang="zh-TW" altLang="en-US" dirty="0"/>
          </a:p>
          <a:p>
            <a:endParaRPr lang="en-US" dirty="0"/>
          </a:p>
        </p:txBody>
      </p:sp>
    </p:spTree>
    <p:extLst>
      <p:ext uri="{BB962C8B-B14F-4D97-AF65-F5344CB8AC3E}">
        <p14:creationId xmlns:p14="http://schemas.microsoft.com/office/powerpoint/2010/main" val="3550949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B20260A-7C2D-D448-B60C-1159956376E6}"/>
              </a:ext>
            </a:extLst>
          </p:cNvPr>
          <p:cNvSpPr>
            <a:spLocks noGrp="1"/>
          </p:cNvSpPr>
          <p:nvPr>
            <p:ph type="sldNum" sz="quarter" idx="12"/>
          </p:nvPr>
        </p:nvSpPr>
        <p:spPr/>
        <p:txBody>
          <a:bodyPr/>
          <a:lstStyle/>
          <a:p>
            <a:fld id="{4E77BC79-9480-1042-96E1-82B94DA0811E}" type="slidenum">
              <a:rPr lang="en-US" smtClean="0"/>
              <a:t>18</a:t>
            </a:fld>
            <a:endParaRPr lang="en-US"/>
          </a:p>
        </p:txBody>
      </p:sp>
      <p:sp>
        <p:nvSpPr>
          <p:cNvPr id="3" name="Title 2">
            <a:extLst>
              <a:ext uri="{FF2B5EF4-FFF2-40B4-BE49-F238E27FC236}">
                <a16:creationId xmlns:a16="http://schemas.microsoft.com/office/drawing/2014/main" id="{CB9F0AE1-1BA4-9A4B-827B-1D7A0E40D1F4}"/>
              </a:ext>
            </a:extLst>
          </p:cNvPr>
          <p:cNvSpPr>
            <a:spLocks noGrp="1"/>
          </p:cNvSpPr>
          <p:nvPr>
            <p:ph type="title"/>
          </p:nvPr>
        </p:nvSpPr>
        <p:spPr/>
        <p:txBody>
          <a:bodyPr>
            <a:normAutofit/>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B621C1C0-C294-2941-9A1D-9DE3BD6000EB}"/>
              </a:ext>
            </a:extLst>
          </p:cNvPr>
          <p:cNvSpPr>
            <a:spLocks noGrp="1"/>
          </p:cNvSpPr>
          <p:nvPr>
            <p:ph idx="1"/>
          </p:nvPr>
        </p:nvSpPr>
        <p:spPr/>
        <p:txBody>
          <a:bodyPr/>
          <a:lstStyle/>
          <a:p>
            <a:pPr>
              <a:lnSpc>
                <a:spcPct val="80000"/>
              </a:lnSpc>
            </a:pPr>
            <a:r>
              <a:rPr lang="en-US" altLang="zh-TW" dirty="0">
                <a:solidFill>
                  <a:srgbClr val="000000"/>
                </a:solidFill>
                <a:latin typeface="Times New Roman" panose="02020603050405020304" pitchFamily="18" charset="0"/>
              </a:rPr>
              <a:t>The preceding pseudocode </a:t>
            </a:r>
            <a:r>
              <a:rPr lang="en-US" altLang="zh-TW" i="1" dirty="0">
                <a:solidFill>
                  <a:srgbClr val="000000"/>
                </a:solidFill>
                <a:latin typeface="Times New Roman" panose="02020603050405020304" pitchFamily="18" charset="0"/>
              </a:rPr>
              <a:t>If…Else </a:t>
            </a:r>
            <a:r>
              <a:rPr lang="en-US" altLang="zh-TW" dirty="0">
                <a:solidFill>
                  <a:srgbClr val="000000"/>
                </a:solidFill>
                <a:latin typeface="Times New Roman" panose="02020603050405020304" pitchFamily="18" charset="0"/>
              </a:rPr>
              <a:t>statement can be written in C++ as</a:t>
            </a:r>
          </a:p>
          <a:p>
            <a:pPr lvl="2">
              <a:lnSpc>
                <a:spcPct val="80000"/>
              </a:lnSpc>
              <a:spcBef>
                <a:spcPts val="900"/>
              </a:spcBef>
              <a:spcAft>
                <a:spcPts val="600"/>
              </a:spcAft>
              <a:buNone/>
            </a:pPr>
            <a:r>
              <a:rPr lang="en-US" altLang="zh-TW" sz="1900" dirty="0">
                <a:solidFill>
                  <a:srgbClr val="0000FF"/>
                </a:solidFill>
                <a:latin typeface="Lucida Console" panose="020B0609040504020204" pitchFamily="49" charset="0"/>
              </a:rPr>
              <a:t>	if</a:t>
            </a:r>
            <a:r>
              <a:rPr lang="en-US" altLang="zh-TW" sz="1900" dirty="0">
                <a:solidFill>
                  <a:srgbClr val="000000"/>
                </a:solidFill>
                <a:latin typeface="Lucida Console" panose="020B0609040504020204" pitchFamily="49" charset="0"/>
              </a:rPr>
              <a:t> ( grade &gt;= </a:t>
            </a:r>
            <a:r>
              <a:rPr lang="en-US" altLang="zh-TW" sz="1900" dirty="0">
                <a:solidFill>
                  <a:srgbClr val="128AFF"/>
                </a:solidFill>
                <a:latin typeface="Lucida Console" panose="020B0609040504020204" pitchFamily="49" charset="0"/>
              </a:rPr>
              <a:t>60</a:t>
            </a:r>
            <a:r>
              <a:rPr lang="en-US" altLang="zh-TW" sz="1900" dirty="0">
                <a:solidFill>
                  <a:srgbClr val="000000"/>
                </a:solidFill>
                <a:latin typeface="Lucida Console" panose="020B0609040504020204" pitchFamily="49" charset="0"/>
              </a:rPr>
              <a:t> ) </a:t>
            </a:r>
            <a:br>
              <a:rPr lang="en-US" altLang="zh-TW" sz="1900" dirty="0">
                <a:solidFill>
                  <a:srgbClr val="000000"/>
                </a:solidFill>
                <a:latin typeface="Lucida Console" panose="020B0609040504020204" pitchFamily="49" charset="0"/>
              </a:rPr>
            </a:br>
            <a:r>
              <a:rPr lang="en-US" altLang="zh-TW" sz="1900" dirty="0">
                <a:solidFill>
                  <a:srgbClr val="000000"/>
                </a:solidFill>
                <a:latin typeface="Lucida Console" panose="020B0609040504020204" pitchFamily="49" charset="0"/>
              </a:rPr>
              <a:t>   </a:t>
            </a:r>
            <a:r>
              <a:rPr lang="en-US" altLang="zh-TW" sz="1900" dirty="0" err="1">
                <a:solidFill>
                  <a:srgbClr val="000000"/>
                </a:solidFill>
                <a:latin typeface="Lucida Console" panose="020B0609040504020204" pitchFamily="49" charset="0"/>
              </a:rPr>
              <a:t>cout</a:t>
            </a:r>
            <a:r>
              <a:rPr lang="en-US" altLang="zh-TW" sz="1900" dirty="0">
                <a:solidFill>
                  <a:srgbClr val="000000"/>
                </a:solidFill>
                <a:latin typeface="Lucida Console" panose="020B0609040504020204" pitchFamily="49" charset="0"/>
              </a:rPr>
              <a:t> &lt;&lt; </a:t>
            </a:r>
            <a:r>
              <a:rPr lang="en-US" altLang="zh-TW" sz="1900" dirty="0">
                <a:solidFill>
                  <a:srgbClr val="128AFF"/>
                </a:solidFill>
                <a:latin typeface="Lucida Console" panose="020B0609040504020204" pitchFamily="49" charset="0"/>
              </a:rPr>
              <a:t>"Passed"</a:t>
            </a:r>
            <a:r>
              <a:rPr lang="en-US" altLang="zh-TW" sz="1900" dirty="0">
                <a:solidFill>
                  <a:srgbClr val="000000"/>
                </a:solidFill>
                <a:latin typeface="Lucida Console" panose="020B0609040504020204" pitchFamily="49" charset="0"/>
              </a:rPr>
              <a:t>;</a:t>
            </a:r>
            <a:br>
              <a:rPr lang="en-US" altLang="zh-TW" sz="1900" dirty="0">
                <a:solidFill>
                  <a:srgbClr val="000000"/>
                </a:solidFill>
                <a:latin typeface="Lucida Console" panose="020B0609040504020204" pitchFamily="49" charset="0"/>
              </a:rPr>
            </a:br>
            <a:r>
              <a:rPr lang="en-US" altLang="zh-TW" sz="1900" dirty="0">
                <a:solidFill>
                  <a:srgbClr val="0000FF"/>
                </a:solidFill>
                <a:latin typeface="Lucida Console" panose="020B0609040504020204" pitchFamily="49" charset="0"/>
              </a:rPr>
              <a:t>else</a:t>
            </a:r>
            <a:br>
              <a:rPr lang="en-US" altLang="zh-TW" sz="1900" dirty="0">
                <a:solidFill>
                  <a:srgbClr val="0000FF"/>
                </a:solidFill>
                <a:latin typeface="Lucida Console" panose="020B0609040504020204" pitchFamily="49" charset="0"/>
              </a:rPr>
            </a:br>
            <a:r>
              <a:rPr lang="en-US" altLang="zh-TW" sz="1900" dirty="0">
                <a:solidFill>
                  <a:srgbClr val="000000"/>
                </a:solidFill>
                <a:latin typeface="Lucida Console" panose="020B0609040504020204" pitchFamily="49" charset="0"/>
              </a:rPr>
              <a:t>   </a:t>
            </a:r>
            <a:r>
              <a:rPr lang="en-US" altLang="zh-TW" sz="1900" dirty="0" err="1">
                <a:solidFill>
                  <a:srgbClr val="000000"/>
                </a:solidFill>
                <a:latin typeface="Lucida Console" panose="020B0609040504020204" pitchFamily="49" charset="0"/>
              </a:rPr>
              <a:t>cout</a:t>
            </a:r>
            <a:r>
              <a:rPr lang="en-US" altLang="zh-TW" sz="1900" dirty="0">
                <a:solidFill>
                  <a:srgbClr val="000000"/>
                </a:solidFill>
                <a:latin typeface="Lucida Console" panose="020B0609040504020204" pitchFamily="49" charset="0"/>
              </a:rPr>
              <a:t> &lt;&lt; </a:t>
            </a:r>
            <a:r>
              <a:rPr lang="en-US" altLang="zh-TW" sz="1900" dirty="0">
                <a:solidFill>
                  <a:srgbClr val="128AFF"/>
                </a:solidFill>
                <a:latin typeface="Lucida Console" panose="020B0609040504020204" pitchFamily="49" charset="0"/>
              </a:rPr>
              <a:t>"Failed"</a:t>
            </a:r>
            <a:r>
              <a:rPr lang="en-US" altLang="zh-TW" sz="1900" dirty="0">
                <a:solidFill>
                  <a:srgbClr val="000000"/>
                </a:solidFill>
                <a:latin typeface="Lucida Console" panose="020B0609040504020204" pitchFamily="49" charset="0"/>
              </a:rPr>
              <a:t>;</a:t>
            </a:r>
          </a:p>
          <a:p>
            <a:r>
              <a:rPr lang="en-US" altLang="zh-TW" dirty="0">
                <a:solidFill>
                  <a:srgbClr val="000000"/>
                </a:solidFill>
                <a:latin typeface="Times New Roman" panose="02020603050405020304" pitchFamily="18" charset="0"/>
              </a:rPr>
              <a:t>The control flow of </a:t>
            </a:r>
            <a:r>
              <a:rPr lang="en-US" altLang="zh-TW" dirty="0">
                <a:solidFill>
                  <a:srgbClr val="000000"/>
                </a:solidFill>
                <a:latin typeface="Lucida Console" panose="020B0609040504020204" pitchFamily="49" charset="0"/>
              </a:rPr>
              <a:t>if</a:t>
            </a:r>
            <a:r>
              <a:rPr lang="en-US" altLang="zh-TW" dirty="0">
                <a:solidFill>
                  <a:srgbClr val="000000"/>
                </a:solidFill>
                <a:latin typeface="Times New Roman" panose="02020603050405020304" pitchFamily="18" charset="0"/>
              </a:rPr>
              <a:t>…</a:t>
            </a:r>
            <a:r>
              <a:rPr lang="en-US" altLang="zh-TW" dirty="0">
                <a:solidFill>
                  <a:srgbClr val="000000"/>
                </a:solidFill>
                <a:latin typeface="Lucida Console" panose="020B0609040504020204" pitchFamily="49" charset="0"/>
              </a:rPr>
              <a:t>else</a:t>
            </a:r>
            <a:r>
              <a:rPr lang="en-US" altLang="zh-TW" dirty="0">
                <a:solidFill>
                  <a:srgbClr val="000000"/>
                </a:solidFill>
                <a:latin typeface="Times New Roman" panose="02020603050405020304" pitchFamily="18" charset="0"/>
              </a:rPr>
              <a:t> is shown as follows.</a:t>
            </a:r>
          </a:p>
          <a:p>
            <a:endParaRPr lang="zh-TW" altLang="en-US" dirty="0"/>
          </a:p>
          <a:p>
            <a:endParaRPr lang="en-US" dirty="0"/>
          </a:p>
        </p:txBody>
      </p:sp>
      <p:pic>
        <p:nvPicPr>
          <p:cNvPr id="5" name="Picture 1" descr="cpphtp7LOV_03slides_Page_15.png">
            <a:extLst>
              <a:ext uri="{FF2B5EF4-FFF2-40B4-BE49-F238E27FC236}">
                <a16:creationId xmlns:a16="http://schemas.microsoft.com/office/drawing/2014/main" id="{B11D80FC-213D-0044-96DA-4A9DF7B4AC9E}"/>
              </a:ext>
            </a:extLst>
          </p:cNvPr>
          <p:cNvPicPr>
            <a:picLocks noGrp="1" noChangeAspect="1"/>
          </p:cNvPicPr>
          <p:nvPr isPhoto="1"/>
        </p:nvPicPr>
        <p:blipFill>
          <a:blip r:embed="rId3">
            <a:extLst>
              <a:ext uri="{28A0092B-C50C-407E-A947-70E740481C1C}">
                <a14:useLocalDpi xmlns:a14="http://schemas.microsoft.com/office/drawing/2010/main" val="0"/>
              </a:ext>
            </a:extLst>
          </a:blip>
          <a:srcRect l="7874" t="6483" r="25589" b="54456"/>
          <a:stretch>
            <a:fillRect/>
          </a:stretch>
        </p:blipFill>
        <p:spPr bwMode="auto">
          <a:xfrm>
            <a:off x="971600" y="3796588"/>
            <a:ext cx="7162800" cy="255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309848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4EE3BC-1AB9-C848-BD67-FCFDEE605419}"/>
              </a:ext>
            </a:extLst>
          </p:cNvPr>
          <p:cNvSpPr>
            <a:spLocks noGrp="1"/>
          </p:cNvSpPr>
          <p:nvPr>
            <p:ph type="sldNum" sz="quarter" idx="12"/>
          </p:nvPr>
        </p:nvSpPr>
        <p:spPr/>
        <p:txBody>
          <a:bodyPr/>
          <a:lstStyle/>
          <a:p>
            <a:fld id="{4E77BC79-9480-1042-96E1-82B94DA0811E}" type="slidenum">
              <a:rPr lang="en-US" smtClean="0"/>
              <a:t>19</a:t>
            </a:fld>
            <a:endParaRPr lang="en-US"/>
          </a:p>
        </p:txBody>
      </p:sp>
      <p:sp>
        <p:nvSpPr>
          <p:cNvPr id="3" name="Title 2">
            <a:extLst>
              <a:ext uri="{FF2B5EF4-FFF2-40B4-BE49-F238E27FC236}">
                <a16:creationId xmlns:a16="http://schemas.microsoft.com/office/drawing/2014/main" id="{DDB79E1B-CC9C-4549-8AD7-B0F734F978B6}"/>
              </a:ext>
            </a:extLst>
          </p:cNvPr>
          <p:cNvSpPr>
            <a:spLocks noGrp="1"/>
          </p:cNvSpPr>
          <p:nvPr>
            <p:ph type="title"/>
          </p:nvPr>
        </p:nvSpPr>
        <p:spPr/>
        <p:txBody>
          <a:bodyPr>
            <a:normAutofit/>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6E4B63C5-0244-014C-9451-A92632982573}"/>
              </a:ext>
            </a:extLst>
          </p:cNvPr>
          <p:cNvSpPr>
            <a:spLocks noGrp="1"/>
          </p:cNvSpPr>
          <p:nvPr>
            <p:ph idx="1"/>
          </p:nvPr>
        </p:nvSpPr>
        <p:spPr>
          <a:xfrm>
            <a:off x="628650" y="2582779"/>
            <a:ext cx="7886700" cy="3372504"/>
          </a:xfrm>
        </p:spPr>
        <p:txBody>
          <a:bodyPr>
            <a:normAutofit lnSpcReduction="10000"/>
          </a:bodyPr>
          <a:lstStyle/>
          <a:p>
            <a:pPr>
              <a:lnSpc>
                <a:spcPct val="95000"/>
              </a:lnSpc>
            </a:pPr>
            <a:r>
              <a:rPr lang="en-US" altLang="zh-TW" dirty="0">
                <a:solidFill>
                  <a:srgbClr val="0000FF"/>
                </a:solidFill>
                <a:latin typeface="Times New Roman" panose="02020603050405020304" pitchFamily="18" charset="0"/>
              </a:rPr>
              <a:t>Conditional operator </a:t>
            </a:r>
            <a:r>
              <a:rPr lang="en-US" altLang="zh-TW" dirty="0">
                <a:solidFill>
                  <a:srgbClr val="000000"/>
                </a:solidFill>
                <a:latin typeface="Times New Roman" panose="02020603050405020304" pitchFamily="18" charset="0"/>
              </a:rPr>
              <a:t>(</a:t>
            </a:r>
            <a:r>
              <a:rPr lang="en-US" altLang="zh-TW" dirty="0">
                <a:solidFill>
                  <a:srgbClr val="0000FF"/>
                </a:solidFill>
                <a:latin typeface="LucidaSansTypewriter" pitchFamily="49" charset="0"/>
              </a:rPr>
              <a:t>?:</a:t>
            </a:r>
            <a:r>
              <a:rPr lang="en-US" altLang="zh-TW" dirty="0">
                <a:solidFill>
                  <a:srgbClr val="000000"/>
                </a:solidFill>
                <a:latin typeface="Times New Roman" panose="02020603050405020304" pitchFamily="18" charset="0"/>
              </a:rPr>
              <a:t>)</a:t>
            </a:r>
          </a:p>
          <a:p>
            <a:pPr lvl="1">
              <a:lnSpc>
                <a:spcPct val="95000"/>
              </a:lnSpc>
            </a:pPr>
            <a:r>
              <a:rPr lang="en-US" altLang="zh-TW" sz="2200" dirty="0">
                <a:solidFill>
                  <a:srgbClr val="000000"/>
                </a:solidFill>
                <a:latin typeface="Times New Roman" panose="02020603050405020304" pitchFamily="18" charset="0"/>
              </a:rPr>
              <a:t>Closely related to the </a:t>
            </a:r>
            <a:r>
              <a:rPr lang="en-US" altLang="zh-TW" sz="2200" dirty="0">
                <a:solidFill>
                  <a:srgbClr val="000000"/>
                </a:solidFill>
                <a:latin typeface="Lucida Console" panose="020B0609040504020204" pitchFamily="49" charset="0"/>
              </a:rPr>
              <a:t>if</a:t>
            </a:r>
            <a:r>
              <a:rPr lang="en-US" altLang="zh-TW" sz="2200" dirty="0">
                <a:solidFill>
                  <a:srgbClr val="000000"/>
                </a:solidFill>
                <a:latin typeface="Times New Roman" panose="02020603050405020304" pitchFamily="18" charset="0"/>
              </a:rPr>
              <a:t>…</a:t>
            </a:r>
            <a:r>
              <a:rPr lang="en-US" altLang="zh-TW" sz="2200" dirty="0">
                <a:solidFill>
                  <a:srgbClr val="000000"/>
                </a:solidFill>
                <a:latin typeface="Lucida Console" panose="020B0609040504020204" pitchFamily="49" charset="0"/>
              </a:rPr>
              <a:t>else</a:t>
            </a:r>
            <a:r>
              <a:rPr lang="en-US" altLang="zh-TW" sz="2200" dirty="0">
                <a:solidFill>
                  <a:srgbClr val="000000"/>
                </a:solidFill>
                <a:latin typeface="Times New Roman" panose="02020603050405020304" pitchFamily="18" charset="0"/>
              </a:rPr>
              <a:t> statement.</a:t>
            </a:r>
          </a:p>
          <a:p>
            <a:pPr>
              <a:lnSpc>
                <a:spcPct val="95000"/>
              </a:lnSpc>
            </a:pPr>
            <a:r>
              <a:rPr lang="en-US" altLang="zh-TW" dirty="0">
                <a:solidFill>
                  <a:srgbClr val="000000"/>
                </a:solidFill>
                <a:latin typeface="Times New Roman" panose="02020603050405020304" pitchFamily="18" charset="0"/>
              </a:rPr>
              <a:t>C++’s only </a:t>
            </a:r>
            <a:r>
              <a:rPr lang="en-US" altLang="zh-TW" dirty="0">
                <a:solidFill>
                  <a:srgbClr val="0000FF"/>
                </a:solidFill>
                <a:latin typeface="Times New Roman" panose="02020603050405020304" pitchFamily="18" charset="0"/>
              </a:rPr>
              <a:t>ternary operator</a:t>
            </a:r>
            <a:r>
              <a:rPr lang="en-US" altLang="zh-TW" dirty="0">
                <a:solidFill>
                  <a:srgbClr val="000000"/>
                </a:solidFill>
                <a:latin typeface="Times New Roman" panose="02020603050405020304" pitchFamily="18" charset="0"/>
              </a:rPr>
              <a:t>—it takes three operands.</a:t>
            </a:r>
          </a:p>
          <a:p>
            <a:pPr lvl="1">
              <a:lnSpc>
                <a:spcPct val="95000"/>
              </a:lnSpc>
            </a:pPr>
            <a:r>
              <a:rPr lang="en-US" altLang="zh-TW" sz="2200" dirty="0">
                <a:solidFill>
                  <a:srgbClr val="000000"/>
                </a:solidFill>
                <a:latin typeface="Times New Roman" panose="02020603050405020304" pitchFamily="18" charset="0"/>
              </a:rPr>
              <a:t>The first operand is a condition</a:t>
            </a:r>
          </a:p>
          <a:p>
            <a:pPr lvl="1">
              <a:lnSpc>
                <a:spcPct val="95000"/>
              </a:lnSpc>
            </a:pPr>
            <a:r>
              <a:rPr lang="en-US" altLang="zh-TW" sz="2200" dirty="0">
                <a:solidFill>
                  <a:srgbClr val="000000"/>
                </a:solidFill>
                <a:latin typeface="Times New Roman" panose="02020603050405020304" pitchFamily="18" charset="0"/>
              </a:rPr>
              <a:t>The second operand is the value if the condition is </a:t>
            </a:r>
            <a:r>
              <a:rPr lang="en-US" altLang="zh-TW" sz="2200" dirty="0">
                <a:solidFill>
                  <a:srgbClr val="000000"/>
                </a:solidFill>
                <a:latin typeface="Lucida Console" panose="020B0609040504020204" pitchFamily="49" charset="0"/>
              </a:rPr>
              <a:t>true</a:t>
            </a:r>
            <a:r>
              <a:rPr lang="en-US" altLang="zh-TW" sz="2200" dirty="0">
                <a:solidFill>
                  <a:srgbClr val="000000"/>
                </a:solidFill>
                <a:latin typeface="Times New Roman" panose="02020603050405020304" pitchFamily="18" charset="0"/>
              </a:rPr>
              <a:t> </a:t>
            </a:r>
          </a:p>
          <a:p>
            <a:pPr lvl="1">
              <a:lnSpc>
                <a:spcPct val="95000"/>
              </a:lnSpc>
            </a:pPr>
            <a:r>
              <a:rPr lang="en-US" altLang="zh-TW" sz="2200" dirty="0">
                <a:solidFill>
                  <a:srgbClr val="000000"/>
                </a:solidFill>
                <a:latin typeface="Times New Roman" panose="02020603050405020304" pitchFamily="18" charset="0"/>
              </a:rPr>
              <a:t>The third operand is the value if the condition is </a:t>
            </a:r>
            <a:r>
              <a:rPr lang="en-US" altLang="zh-TW" sz="2200" dirty="0">
                <a:solidFill>
                  <a:srgbClr val="000000"/>
                </a:solidFill>
                <a:latin typeface="Lucida Console" panose="020B0609040504020204" pitchFamily="49" charset="0"/>
              </a:rPr>
              <a:t>false</a:t>
            </a:r>
            <a:r>
              <a:rPr lang="en-US" altLang="zh-TW" sz="2200" dirty="0">
                <a:solidFill>
                  <a:srgbClr val="000000"/>
                </a:solidFill>
                <a:latin typeface="Times New Roman" panose="02020603050405020304" pitchFamily="18" charset="0"/>
              </a:rPr>
              <a:t>.</a:t>
            </a:r>
          </a:p>
          <a:p>
            <a:pPr>
              <a:lnSpc>
                <a:spcPct val="95000"/>
              </a:lnSpc>
            </a:pPr>
            <a:r>
              <a:rPr lang="en-US" altLang="zh-TW" dirty="0">
                <a:solidFill>
                  <a:srgbClr val="000000"/>
                </a:solidFill>
                <a:latin typeface="Times New Roman" panose="02020603050405020304" pitchFamily="18" charset="0"/>
              </a:rPr>
              <a:t>The values in a conditional expression can be actions.</a:t>
            </a:r>
          </a:p>
          <a:p>
            <a:endParaRPr lang="zh-TW" altLang="en-US" dirty="0"/>
          </a:p>
          <a:p>
            <a:endParaRPr lang="en-US" dirty="0"/>
          </a:p>
        </p:txBody>
      </p:sp>
      <p:sp>
        <p:nvSpPr>
          <p:cNvPr id="5" name="Text Box 5">
            <a:extLst>
              <a:ext uri="{FF2B5EF4-FFF2-40B4-BE49-F238E27FC236}">
                <a16:creationId xmlns:a16="http://schemas.microsoft.com/office/drawing/2014/main" id="{D5278E3C-D173-4C48-9CC2-2F46C5AE6619}"/>
              </a:ext>
            </a:extLst>
          </p:cNvPr>
          <p:cNvSpPr txBox="1">
            <a:spLocks noChangeArrowheads="1"/>
          </p:cNvSpPr>
          <p:nvPr/>
        </p:nvSpPr>
        <p:spPr bwMode="auto">
          <a:xfrm>
            <a:off x="469900" y="1447800"/>
            <a:ext cx="8140700" cy="892175"/>
          </a:xfrm>
          <a:prstGeom prst="rect">
            <a:avLst/>
          </a:prstGeom>
          <a:solidFill>
            <a:srgbClr val="CCFFCC"/>
          </a:solidFill>
          <a:ln w="9525" algn="ctr">
            <a:solidFill>
              <a:schemeClr val="tx1"/>
            </a:solidFill>
            <a:miter lim="800000"/>
            <a:headEnd/>
            <a:tailEnd/>
          </a:ln>
        </p:spPr>
        <p:txBody>
          <a:bodyPr wrap="none">
            <a:spAutoFit/>
          </a:bodyPr>
          <a:lstStyle>
            <a:lvl1pPr marL="228600" indent="-2286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zh-TW" sz="2600" dirty="0">
                <a:solidFill>
                  <a:srgbClr val="000000"/>
                </a:solidFill>
                <a:ea typeface="Times New Roman" panose="02020603050405020304" pitchFamily="18" charset="0"/>
                <a:cs typeface="AGaramond" pitchFamily="50" charset="0"/>
              </a:rPr>
              <a:t>1. (grade&gt;=60) </a:t>
            </a:r>
            <a:r>
              <a:rPr lang="en-US" altLang="zh-TW" sz="2600" b="1" dirty="0">
                <a:solidFill>
                  <a:srgbClr val="FF0000"/>
                </a:solidFill>
                <a:ea typeface="Times New Roman" panose="02020603050405020304" pitchFamily="18" charset="0"/>
                <a:cs typeface="AGaramond" pitchFamily="50" charset="0"/>
              </a:rPr>
              <a:t>?</a:t>
            </a:r>
            <a:r>
              <a:rPr lang="en-US" altLang="zh-TW" sz="2600" dirty="0">
                <a:solidFill>
                  <a:srgbClr val="000000"/>
                </a:solidFill>
                <a:ea typeface="Times New Roman" panose="02020603050405020304" pitchFamily="18" charset="0"/>
                <a:cs typeface="AGaramond" pitchFamily="50" charset="0"/>
              </a:rPr>
              <a:t> </a:t>
            </a:r>
            <a:r>
              <a:rPr lang="en-US" altLang="zh-TW" sz="2600" dirty="0" err="1">
                <a:solidFill>
                  <a:srgbClr val="000000"/>
                </a:solidFill>
                <a:ea typeface="Times New Roman" panose="02020603050405020304" pitchFamily="18" charset="0"/>
                <a:cs typeface="AGaramond" pitchFamily="50" charset="0"/>
              </a:rPr>
              <a:t>cout</a:t>
            </a:r>
            <a:r>
              <a:rPr lang="en-US" altLang="zh-TW" sz="2600" dirty="0">
                <a:solidFill>
                  <a:srgbClr val="000000"/>
                </a:solidFill>
                <a:ea typeface="Times New Roman" panose="02020603050405020304" pitchFamily="18" charset="0"/>
                <a:cs typeface="AGaramond" pitchFamily="50" charset="0"/>
              </a:rPr>
              <a:t> &lt;&lt; “Passed” </a:t>
            </a:r>
            <a:r>
              <a:rPr lang="en-US" altLang="zh-TW" sz="2600" b="1" dirty="0">
                <a:solidFill>
                  <a:srgbClr val="FF0000"/>
                </a:solidFill>
                <a:ea typeface="Times New Roman" panose="02020603050405020304" pitchFamily="18" charset="0"/>
                <a:cs typeface="AGaramond" pitchFamily="50" charset="0"/>
              </a:rPr>
              <a:t>:</a:t>
            </a:r>
            <a:r>
              <a:rPr lang="en-US" altLang="zh-TW" sz="2600" dirty="0">
                <a:solidFill>
                  <a:srgbClr val="000000"/>
                </a:solidFill>
                <a:ea typeface="Times New Roman" panose="02020603050405020304" pitchFamily="18" charset="0"/>
                <a:cs typeface="AGaramond" pitchFamily="50" charset="0"/>
              </a:rPr>
              <a:t> </a:t>
            </a:r>
            <a:r>
              <a:rPr lang="en-US" altLang="zh-TW" sz="2600" dirty="0" err="1">
                <a:solidFill>
                  <a:srgbClr val="000000"/>
                </a:solidFill>
                <a:ea typeface="Times New Roman" panose="02020603050405020304" pitchFamily="18" charset="0"/>
                <a:cs typeface="AGaramond" pitchFamily="50" charset="0"/>
              </a:rPr>
              <a:t>cout</a:t>
            </a:r>
            <a:r>
              <a:rPr lang="en-US" altLang="zh-TW" sz="2600" dirty="0">
                <a:solidFill>
                  <a:srgbClr val="000000"/>
                </a:solidFill>
                <a:ea typeface="Times New Roman" panose="02020603050405020304" pitchFamily="18" charset="0"/>
                <a:cs typeface="AGaramond" pitchFamily="50" charset="0"/>
              </a:rPr>
              <a:t> &lt;&lt; “Failed” ;</a:t>
            </a:r>
          </a:p>
          <a:p>
            <a:pPr eaLnBrk="1" hangingPunct="1"/>
            <a:r>
              <a:rPr lang="en-US" altLang="zh-TW" sz="2600" dirty="0">
                <a:solidFill>
                  <a:srgbClr val="000000"/>
                </a:solidFill>
                <a:ea typeface="Times New Roman" panose="02020603050405020304" pitchFamily="18" charset="0"/>
                <a:cs typeface="AGaramond" pitchFamily="50" charset="0"/>
              </a:rPr>
              <a:t>2. final = (grade&gt;=50) ? 60 : grade ;</a:t>
            </a:r>
            <a:endParaRPr lang="zh-TW" altLang="en-US" sz="2600" dirty="0">
              <a:solidFill>
                <a:srgbClr val="000000"/>
              </a:solidFill>
              <a:ea typeface="Times New Roman" panose="02020603050405020304" pitchFamily="18" charset="0"/>
              <a:cs typeface="AGaramond" pitchFamily="50" charset="0"/>
            </a:endParaRPr>
          </a:p>
        </p:txBody>
      </p:sp>
    </p:spTree>
    <p:extLst>
      <p:ext uri="{BB962C8B-B14F-4D97-AF65-F5344CB8AC3E}">
        <p14:creationId xmlns:p14="http://schemas.microsoft.com/office/powerpoint/2010/main" val="1054344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59CDF81-8986-234A-9577-DA682A54067F}"/>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957DE9F8-54F5-8F45-A034-A6582F2B8D94}"/>
              </a:ext>
            </a:extLst>
          </p:cNvPr>
          <p:cNvSpPr>
            <a:spLocks noGrp="1"/>
          </p:cNvSpPr>
          <p:nvPr>
            <p:ph type="title"/>
          </p:nvPr>
        </p:nvSpPr>
        <p:spPr/>
        <p:txBody>
          <a:bodyPr/>
          <a:lstStyle/>
          <a:p>
            <a:r>
              <a:rPr lang="en-US" dirty="0"/>
              <a:t>Announcement</a:t>
            </a:r>
          </a:p>
        </p:txBody>
      </p:sp>
      <p:sp>
        <p:nvSpPr>
          <p:cNvPr id="4" name="Content Placeholder 3">
            <a:extLst>
              <a:ext uri="{FF2B5EF4-FFF2-40B4-BE49-F238E27FC236}">
                <a16:creationId xmlns:a16="http://schemas.microsoft.com/office/drawing/2014/main" id="{F1651957-9966-AC4F-8CC5-76ACF9ECD749}"/>
              </a:ext>
            </a:extLst>
          </p:cNvPr>
          <p:cNvSpPr>
            <a:spLocks noGrp="1"/>
          </p:cNvSpPr>
          <p:nvPr>
            <p:ph idx="1"/>
          </p:nvPr>
        </p:nvSpPr>
        <p:spPr/>
        <p:txBody>
          <a:bodyPr/>
          <a:lstStyle/>
          <a:p>
            <a:r>
              <a:rPr lang="en-US" dirty="0"/>
              <a:t>TODO: ask students to email PA with a “fixed-format” subject</a:t>
            </a:r>
          </a:p>
        </p:txBody>
      </p:sp>
    </p:spTree>
    <p:extLst>
      <p:ext uri="{BB962C8B-B14F-4D97-AF65-F5344CB8AC3E}">
        <p14:creationId xmlns:p14="http://schemas.microsoft.com/office/powerpoint/2010/main" val="37430466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BCB0C8B-C8DF-E043-8B1F-20AA6442B015}"/>
              </a:ext>
            </a:extLst>
          </p:cNvPr>
          <p:cNvSpPr>
            <a:spLocks noGrp="1"/>
          </p:cNvSpPr>
          <p:nvPr>
            <p:ph type="sldNum" sz="quarter" idx="12"/>
          </p:nvPr>
        </p:nvSpPr>
        <p:spPr/>
        <p:txBody>
          <a:bodyPr/>
          <a:lstStyle/>
          <a:p>
            <a:fld id="{4E77BC79-9480-1042-96E1-82B94DA0811E}" type="slidenum">
              <a:rPr lang="en-US" smtClean="0"/>
              <a:t>20</a:t>
            </a:fld>
            <a:endParaRPr lang="en-US"/>
          </a:p>
        </p:txBody>
      </p:sp>
      <p:sp>
        <p:nvSpPr>
          <p:cNvPr id="3" name="Title 2">
            <a:extLst>
              <a:ext uri="{FF2B5EF4-FFF2-40B4-BE49-F238E27FC236}">
                <a16:creationId xmlns:a16="http://schemas.microsoft.com/office/drawing/2014/main" id="{DAAB1ACA-A6DB-0042-8FB6-464BD56EE502}"/>
              </a:ext>
            </a:extLst>
          </p:cNvPr>
          <p:cNvSpPr>
            <a:spLocks noGrp="1"/>
          </p:cNvSpPr>
          <p:nvPr>
            <p:ph type="title"/>
          </p:nvPr>
        </p:nvSpPr>
        <p:spPr/>
        <p:txBody>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DDBA01E0-49C4-144F-A7A3-BFE70B682CC6}"/>
              </a:ext>
            </a:extLst>
          </p:cNvPr>
          <p:cNvSpPr>
            <a:spLocks noGrp="1"/>
          </p:cNvSpPr>
          <p:nvPr>
            <p:ph idx="1"/>
          </p:nvPr>
        </p:nvSpPr>
        <p:spPr>
          <a:xfrm>
            <a:off x="628650" y="1295944"/>
            <a:ext cx="7886700" cy="5008603"/>
          </a:xfrm>
        </p:spPr>
        <p:txBody>
          <a:bodyPr>
            <a:normAutofit/>
          </a:bodyPr>
          <a:lstStyle/>
          <a:p>
            <a:pPr>
              <a:lnSpc>
                <a:spcPct val="90000"/>
              </a:lnSpc>
              <a:spcAft>
                <a:spcPts val="600"/>
              </a:spcAft>
            </a:pPr>
            <a:r>
              <a:rPr lang="en-US" altLang="zh-TW" sz="2500" dirty="0">
                <a:solidFill>
                  <a:srgbClr val="0000FF"/>
                </a:solidFill>
                <a:latin typeface="Times New Roman" panose="02020603050405020304" pitchFamily="18" charset="0"/>
              </a:rPr>
              <a:t>Nested </a:t>
            </a:r>
            <a:r>
              <a:rPr lang="en-US" altLang="zh-TW" sz="2500" dirty="0">
                <a:solidFill>
                  <a:srgbClr val="0000FF"/>
                </a:solidFill>
                <a:latin typeface="LucidaSansTypewriter" pitchFamily="49" charset="0"/>
              </a:rPr>
              <a:t>if</a:t>
            </a:r>
            <a:r>
              <a:rPr lang="en-US" altLang="zh-TW" sz="2500" dirty="0">
                <a:solidFill>
                  <a:srgbClr val="0000FF"/>
                </a:solidFill>
                <a:latin typeface="Times New Roman" panose="02020603050405020304" pitchFamily="18" charset="0"/>
              </a:rPr>
              <a:t>…</a:t>
            </a:r>
            <a:r>
              <a:rPr lang="en-US" altLang="zh-TW" sz="2500" dirty="0">
                <a:solidFill>
                  <a:srgbClr val="0000FF"/>
                </a:solidFill>
                <a:latin typeface="LucidaSansTypewriter" pitchFamily="49" charset="0"/>
              </a:rPr>
              <a:t>else</a:t>
            </a:r>
            <a:r>
              <a:rPr lang="en-US" altLang="zh-TW" sz="2500" dirty="0">
                <a:solidFill>
                  <a:srgbClr val="0000FF"/>
                </a:solidFill>
                <a:latin typeface="Times New Roman" panose="02020603050405020304" pitchFamily="18" charset="0"/>
              </a:rPr>
              <a:t> statements</a:t>
            </a:r>
            <a:r>
              <a:rPr lang="en-US" altLang="zh-TW" sz="2500" dirty="0">
                <a:solidFill>
                  <a:srgbClr val="000000"/>
                </a:solidFill>
                <a:latin typeface="Times New Roman" panose="02020603050405020304" pitchFamily="18" charset="0"/>
              </a:rPr>
              <a:t> test for multiple cases by placing </a:t>
            </a:r>
            <a:r>
              <a:rPr lang="en-US" altLang="zh-TW" sz="2500" dirty="0">
                <a:solidFill>
                  <a:srgbClr val="000000"/>
                </a:solidFill>
                <a:latin typeface="Lucida Console" panose="020B0609040504020204" pitchFamily="49" charset="0"/>
              </a:rPr>
              <a:t>if</a:t>
            </a:r>
            <a:r>
              <a:rPr lang="en-US" altLang="zh-TW" sz="2500" dirty="0">
                <a:solidFill>
                  <a:srgbClr val="000000"/>
                </a:solidFill>
                <a:latin typeface="Times New Roman" panose="02020603050405020304" pitchFamily="18" charset="0"/>
              </a:rPr>
              <a:t>…</a:t>
            </a:r>
            <a:r>
              <a:rPr lang="en-US" altLang="zh-TW" sz="2500" dirty="0">
                <a:solidFill>
                  <a:srgbClr val="000000"/>
                </a:solidFill>
                <a:latin typeface="Lucida Console" panose="020B0609040504020204" pitchFamily="49" charset="0"/>
              </a:rPr>
              <a:t>else</a:t>
            </a:r>
            <a:r>
              <a:rPr lang="en-US" altLang="zh-TW" sz="2500" dirty="0">
                <a:solidFill>
                  <a:srgbClr val="000000"/>
                </a:solidFill>
                <a:latin typeface="Times New Roman" panose="02020603050405020304" pitchFamily="18" charset="0"/>
              </a:rPr>
              <a:t> selection statements inside other ones.</a:t>
            </a:r>
          </a:p>
          <a:p>
            <a:pPr lvl="2" indent="0">
              <a:lnSpc>
                <a:spcPct val="90000"/>
              </a:lnSpc>
              <a:buNone/>
            </a:pPr>
            <a:r>
              <a:rPr lang="en-US" altLang="zh-TW" i="1" dirty="0">
                <a:solidFill>
                  <a:srgbClr val="0026CC"/>
                </a:solidFill>
                <a:latin typeface="Times New Roman" panose="02020603050405020304" pitchFamily="18" charset="0"/>
              </a:rPr>
              <a:t>If student’s grade is greater than or equal to 90</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Print “A”</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Else </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If student’s grade is greater than or equal to 80</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Print “B”</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Else </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If student’s grade is greater than or equal to 70 </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Print “C”</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Else </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If student’s grade is greater than or equal to 60 </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Print “D”</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Else</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Print “F”</a:t>
            </a:r>
          </a:p>
        </p:txBody>
      </p:sp>
    </p:spTree>
    <p:extLst>
      <p:ext uri="{BB962C8B-B14F-4D97-AF65-F5344CB8AC3E}">
        <p14:creationId xmlns:p14="http://schemas.microsoft.com/office/powerpoint/2010/main" val="2612072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1F656A-45A6-E64F-B9A7-AFFB76CA8F1D}"/>
              </a:ext>
            </a:extLst>
          </p:cNvPr>
          <p:cNvSpPr>
            <a:spLocks noGrp="1"/>
          </p:cNvSpPr>
          <p:nvPr>
            <p:ph type="sldNum" sz="quarter" idx="12"/>
          </p:nvPr>
        </p:nvSpPr>
        <p:spPr/>
        <p:txBody>
          <a:bodyPr/>
          <a:lstStyle/>
          <a:p>
            <a:fld id="{4E77BC79-9480-1042-96E1-82B94DA0811E}" type="slidenum">
              <a:rPr lang="en-US" smtClean="0"/>
              <a:t>21</a:t>
            </a:fld>
            <a:endParaRPr lang="en-US"/>
          </a:p>
        </p:txBody>
      </p:sp>
      <p:sp>
        <p:nvSpPr>
          <p:cNvPr id="3" name="Title 2">
            <a:extLst>
              <a:ext uri="{FF2B5EF4-FFF2-40B4-BE49-F238E27FC236}">
                <a16:creationId xmlns:a16="http://schemas.microsoft.com/office/drawing/2014/main" id="{68B4109A-5512-0746-97BA-EEBD913653AD}"/>
              </a:ext>
            </a:extLst>
          </p:cNvPr>
          <p:cNvSpPr>
            <a:spLocks noGrp="1"/>
          </p:cNvSpPr>
          <p:nvPr>
            <p:ph type="title"/>
          </p:nvPr>
        </p:nvSpPr>
        <p:spPr/>
        <p:txBody>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88C24F5E-B0B1-4944-A9CB-A93EBCAB3FFF}"/>
              </a:ext>
            </a:extLst>
          </p:cNvPr>
          <p:cNvSpPr>
            <a:spLocks noGrp="1"/>
          </p:cNvSpPr>
          <p:nvPr>
            <p:ph idx="1"/>
          </p:nvPr>
        </p:nvSpPr>
        <p:spPr>
          <a:xfrm>
            <a:off x="628650" y="1295944"/>
            <a:ext cx="7886700" cy="5404754"/>
          </a:xfrm>
        </p:spPr>
        <p:txBody>
          <a:bodyPr>
            <a:normAutofit/>
          </a:bodyPr>
          <a:lstStyle/>
          <a:p>
            <a:pPr marL="0" indent="-404813">
              <a:lnSpc>
                <a:spcPct val="80000"/>
              </a:lnSpc>
              <a:spcBef>
                <a:spcPts val="400"/>
              </a:spcBef>
              <a:spcAft>
                <a:spcPts val="600"/>
              </a:spcAft>
              <a:buSzPct val="68000"/>
              <a:buNone/>
              <a:defRPr/>
            </a:pPr>
            <a:r>
              <a:rPr lang="en-US" altLang="zh-TW" dirty="0">
                <a:solidFill>
                  <a:srgbClr val="000000"/>
                </a:solidFill>
                <a:latin typeface="Times New Roman" pitchFamily="18" charset="0"/>
                <a:ea typeface="新細明體" charset="-120"/>
              </a:rPr>
              <a:t>The pseudo code can rewritten in C++ as follows.</a:t>
            </a:r>
          </a:p>
          <a:p>
            <a:pPr>
              <a:lnSpc>
                <a:spcPct val="80000"/>
              </a:lnSpc>
              <a:buNone/>
              <a:defRPr/>
            </a:pPr>
            <a:r>
              <a:rPr lang="en-US" altLang="zh-TW" sz="1800" dirty="0">
                <a:solidFill>
                  <a:srgbClr val="0000FF"/>
                </a:solidFill>
                <a:latin typeface="Lucida Console" pitchFamily="49" charset="0"/>
                <a:ea typeface="新細明體" charset="-120"/>
              </a:rPr>
              <a:t>	if</a:t>
            </a:r>
            <a:r>
              <a:rPr lang="en-US" altLang="zh-TW" sz="1800" dirty="0">
                <a:solidFill>
                  <a:srgbClr val="000000"/>
                </a:solidFill>
                <a:latin typeface="Lucida Console" pitchFamily="49" charset="0"/>
                <a:ea typeface="新細明體" charset="-120"/>
              </a:rPr>
              <a:t> ( </a:t>
            </a:r>
            <a:r>
              <a:rPr lang="en-US" altLang="zh-TW" sz="1800" dirty="0" err="1">
                <a:solidFill>
                  <a:srgbClr val="000000"/>
                </a:solidFill>
                <a:latin typeface="Lucida Console" pitchFamily="49" charset="0"/>
                <a:ea typeface="新細明體" charset="-120"/>
              </a:rPr>
              <a:t>studentGrade</a:t>
            </a:r>
            <a:r>
              <a:rPr lang="en-US" altLang="zh-TW" sz="1800" dirty="0">
                <a:solidFill>
                  <a:srgbClr val="000000"/>
                </a:solidFill>
                <a:latin typeface="Lucida Console" pitchFamily="49" charset="0"/>
                <a:ea typeface="新細明體" charset="-120"/>
              </a:rPr>
              <a:t> &gt;= </a:t>
            </a:r>
            <a:r>
              <a:rPr lang="en-US" altLang="zh-TW" sz="1800" dirty="0">
                <a:solidFill>
                  <a:srgbClr val="128AFF"/>
                </a:solidFill>
                <a:latin typeface="Lucida Console" pitchFamily="49" charset="0"/>
                <a:ea typeface="新細明體" charset="-120"/>
              </a:rPr>
              <a:t>90</a:t>
            </a:r>
            <a:r>
              <a:rPr lang="en-US" altLang="zh-TW" sz="1800" dirty="0">
                <a:solidFill>
                  <a:srgbClr val="000000"/>
                </a:solidFill>
                <a:latin typeface="Lucida Console" pitchFamily="49" charset="0"/>
                <a:ea typeface="新細明體" charset="-120"/>
              </a:rPr>
              <a:t> ) </a:t>
            </a:r>
            <a:r>
              <a:rPr lang="en-US" altLang="zh-TW" sz="1800" dirty="0">
                <a:solidFill>
                  <a:srgbClr val="00BF00"/>
                </a:solidFill>
                <a:latin typeface="Lucida Console" pitchFamily="49" charset="0"/>
                <a:ea typeface="新細明體" charset="-120"/>
              </a:rPr>
              <a:t>// 90 and above gets "A"</a:t>
            </a:r>
            <a:br>
              <a:rPr lang="en-US" altLang="zh-TW" sz="1800" dirty="0">
                <a:solidFill>
                  <a:srgbClr val="00BF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err="1">
                <a:solidFill>
                  <a:srgbClr val="000000"/>
                </a:solidFill>
                <a:latin typeface="Lucida Console" pitchFamily="49" charset="0"/>
                <a:ea typeface="新細明體" charset="-120"/>
              </a:rPr>
              <a:t>cout</a:t>
            </a:r>
            <a:r>
              <a:rPr lang="en-US" altLang="zh-TW" sz="1800" dirty="0">
                <a:solidFill>
                  <a:srgbClr val="000000"/>
                </a:solidFill>
                <a:latin typeface="Lucida Console" pitchFamily="49" charset="0"/>
                <a:ea typeface="新細明體" charset="-120"/>
              </a:rPr>
              <a:t> &lt;&lt; </a:t>
            </a:r>
            <a:r>
              <a:rPr lang="en-US" altLang="zh-TW" sz="1800" dirty="0">
                <a:solidFill>
                  <a:srgbClr val="128AFF"/>
                </a:solidFill>
                <a:latin typeface="Lucida Console" pitchFamily="49" charset="0"/>
                <a:ea typeface="新細明體" charset="-120"/>
              </a:rPr>
              <a:t>"A"</a:t>
            </a:r>
            <a:r>
              <a:rPr lang="en-US" altLang="zh-TW" sz="1800" dirty="0">
                <a:solidFill>
                  <a:srgbClr val="000000"/>
                </a:solidFill>
                <a:latin typeface="Lucida Console" pitchFamily="49" charset="0"/>
                <a:ea typeface="新細明體" charset="-120"/>
              </a:rPr>
              <a:t>;</a:t>
            </a:r>
            <a:br>
              <a:rPr lang="en-US" altLang="zh-TW" sz="1800" dirty="0">
                <a:solidFill>
                  <a:srgbClr val="000000"/>
                </a:solidFill>
                <a:latin typeface="Lucida Console" pitchFamily="49" charset="0"/>
                <a:ea typeface="新細明體" charset="-120"/>
              </a:rPr>
            </a:br>
            <a:r>
              <a:rPr lang="en-US" altLang="zh-TW" sz="1800" dirty="0">
                <a:solidFill>
                  <a:srgbClr val="0000FF"/>
                </a:solidFill>
                <a:latin typeface="Lucida Console" pitchFamily="49" charset="0"/>
                <a:ea typeface="新細明體" charset="-120"/>
              </a:rPr>
              <a:t>else</a:t>
            </a:r>
            <a:r>
              <a:rPr lang="en-US" altLang="zh-TW" sz="1800" dirty="0">
                <a:solidFill>
                  <a:srgbClr val="000000"/>
                </a:solidFill>
                <a:latin typeface="Lucida Console" pitchFamily="49" charset="0"/>
                <a:ea typeface="新細明體" charset="-120"/>
              </a:rPr>
              <a:t> </a:t>
            </a:r>
            <a:br>
              <a:rPr lang="en-US" altLang="zh-TW" sz="1800" dirty="0">
                <a:solidFill>
                  <a:srgbClr val="0000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a:solidFill>
                  <a:srgbClr val="0000FF"/>
                </a:solidFill>
                <a:latin typeface="Lucida Console" pitchFamily="49" charset="0"/>
                <a:ea typeface="新細明體" charset="-120"/>
              </a:rPr>
              <a:t>if</a:t>
            </a:r>
            <a:r>
              <a:rPr lang="en-US" altLang="zh-TW" sz="1800" dirty="0">
                <a:solidFill>
                  <a:srgbClr val="000000"/>
                </a:solidFill>
                <a:latin typeface="Lucida Console" pitchFamily="49" charset="0"/>
                <a:ea typeface="新細明體" charset="-120"/>
              </a:rPr>
              <a:t> ( </a:t>
            </a:r>
            <a:r>
              <a:rPr lang="en-US" altLang="zh-TW" sz="1800" dirty="0" err="1">
                <a:solidFill>
                  <a:srgbClr val="000000"/>
                </a:solidFill>
                <a:latin typeface="Lucida Console" pitchFamily="49" charset="0"/>
                <a:ea typeface="新細明體" charset="-120"/>
              </a:rPr>
              <a:t>studentGrade</a:t>
            </a:r>
            <a:r>
              <a:rPr lang="en-US" altLang="zh-TW" sz="1800" dirty="0">
                <a:solidFill>
                  <a:srgbClr val="000000"/>
                </a:solidFill>
                <a:latin typeface="Lucida Console" pitchFamily="49" charset="0"/>
                <a:ea typeface="新細明體" charset="-120"/>
              </a:rPr>
              <a:t> &gt;= </a:t>
            </a:r>
            <a:r>
              <a:rPr lang="en-US" altLang="zh-TW" sz="1800" dirty="0">
                <a:solidFill>
                  <a:srgbClr val="128AFF"/>
                </a:solidFill>
                <a:latin typeface="Lucida Console" pitchFamily="49" charset="0"/>
                <a:ea typeface="新細明體" charset="-120"/>
              </a:rPr>
              <a:t>80</a:t>
            </a:r>
            <a:r>
              <a:rPr lang="en-US" altLang="zh-TW" sz="1800" dirty="0">
                <a:solidFill>
                  <a:srgbClr val="000000"/>
                </a:solidFill>
                <a:latin typeface="Lucida Console" pitchFamily="49" charset="0"/>
                <a:ea typeface="新細明體" charset="-120"/>
              </a:rPr>
              <a:t> ) </a:t>
            </a:r>
            <a:r>
              <a:rPr lang="en-US" altLang="zh-TW" sz="1800" dirty="0">
                <a:solidFill>
                  <a:srgbClr val="00BF00"/>
                </a:solidFill>
                <a:latin typeface="Lucida Console" pitchFamily="49" charset="0"/>
                <a:ea typeface="新細明體" charset="-120"/>
              </a:rPr>
              <a:t>// 80-89 gets "B"</a:t>
            </a:r>
            <a:br>
              <a:rPr lang="en-US" altLang="zh-TW" sz="1800" dirty="0">
                <a:solidFill>
                  <a:srgbClr val="00BF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err="1">
                <a:solidFill>
                  <a:srgbClr val="000000"/>
                </a:solidFill>
                <a:latin typeface="Lucida Console" pitchFamily="49" charset="0"/>
                <a:ea typeface="新細明體" charset="-120"/>
              </a:rPr>
              <a:t>cout</a:t>
            </a:r>
            <a:r>
              <a:rPr lang="en-US" altLang="zh-TW" sz="1800" dirty="0">
                <a:solidFill>
                  <a:srgbClr val="000000"/>
                </a:solidFill>
                <a:latin typeface="Lucida Console" pitchFamily="49" charset="0"/>
                <a:ea typeface="新細明體" charset="-120"/>
              </a:rPr>
              <a:t> &lt;&lt; </a:t>
            </a:r>
            <a:r>
              <a:rPr lang="en-US" altLang="zh-TW" sz="1800" dirty="0">
                <a:solidFill>
                  <a:srgbClr val="128AFF"/>
                </a:solidFill>
                <a:latin typeface="Lucida Console" pitchFamily="49" charset="0"/>
                <a:ea typeface="新細明體" charset="-120"/>
              </a:rPr>
              <a:t>"B"</a:t>
            </a:r>
            <a:r>
              <a:rPr lang="en-US" altLang="zh-TW" sz="1800" dirty="0">
                <a:solidFill>
                  <a:srgbClr val="000000"/>
                </a:solidFill>
                <a:latin typeface="Lucida Console" pitchFamily="49" charset="0"/>
                <a:ea typeface="新細明體" charset="-120"/>
              </a:rPr>
              <a:t>;</a:t>
            </a:r>
            <a:br>
              <a:rPr lang="en-US" altLang="zh-TW" sz="1800" dirty="0">
                <a:solidFill>
                  <a:srgbClr val="0000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a:solidFill>
                  <a:srgbClr val="0000FF"/>
                </a:solidFill>
                <a:latin typeface="Lucida Console" pitchFamily="49" charset="0"/>
                <a:ea typeface="新細明體" charset="-120"/>
              </a:rPr>
              <a:t>else</a:t>
            </a:r>
            <a:r>
              <a:rPr lang="en-US" altLang="zh-TW" sz="1800" dirty="0">
                <a:solidFill>
                  <a:srgbClr val="000000"/>
                </a:solidFill>
                <a:latin typeface="Lucida Console" pitchFamily="49" charset="0"/>
                <a:ea typeface="新細明體" charset="-120"/>
              </a:rPr>
              <a:t> </a:t>
            </a:r>
            <a:br>
              <a:rPr lang="en-US" altLang="zh-TW" sz="1800" dirty="0">
                <a:solidFill>
                  <a:srgbClr val="0000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a:solidFill>
                  <a:srgbClr val="0000FF"/>
                </a:solidFill>
                <a:latin typeface="Lucida Console" pitchFamily="49" charset="0"/>
                <a:ea typeface="新細明體" charset="-120"/>
              </a:rPr>
              <a:t>if</a:t>
            </a:r>
            <a:r>
              <a:rPr lang="en-US" altLang="zh-TW" sz="1800" dirty="0">
                <a:solidFill>
                  <a:srgbClr val="000000"/>
                </a:solidFill>
                <a:latin typeface="Lucida Console" pitchFamily="49" charset="0"/>
                <a:ea typeface="新細明體" charset="-120"/>
              </a:rPr>
              <a:t> ( </a:t>
            </a:r>
            <a:r>
              <a:rPr lang="en-US" altLang="zh-TW" sz="1800" dirty="0" err="1">
                <a:solidFill>
                  <a:srgbClr val="000000"/>
                </a:solidFill>
                <a:latin typeface="Lucida Console" pitchFamily="49" charset="0"/>
                <a:ea typeface="新細明體" charset="-120"/>
              </a:rPr>
              <a:t>studentGrade</a:t>
            </a:r>
            <a:r>
              <a:rPr lang="en-US" altLang="zh-TW" sz="1800" dirty="0">
                <a:solidFill>
                  <a:srgbClr val="000000"/>
                </a:solidFill>
                <a:latin typeface="Lucida Console" pitchFamily="49" charset="0"/>
                <a:ea typeface="新細明體" charset="-120"/>
              </a:rPr>
              <a:t> &gt;= </a:t>
            </a:r>
            <a:r>
              <a:rPr lang="en-US" altLang="zh-TW" sz="1800" dirty="0">
                <a:solidFill>
                  <a:srgbClr val="128AFF"/>
                </a:solidFill>
                <a:latin typeface="Lucida Console" pitchFamily="49" charset="0"/>
                <a:ea typeface="新細明體" charset="-120"/>
              </a:rPr>
              <a:t>70</a:t>
            </a:r>
            <a:r>
              <a:rPr lang="en-US" altLang="zh-TW" sz="1800" dirty="0">
                <a:solidFill>
                  <a:srgbClr val="000000"/>
                </a:solidFill>
                <a:latin typeface="Lucida Console" pitchFamily="49" charset="0"/>
                <a:ea typeface="新細明體" charset="-120"/>
              </a:rPr>
              <a:t> ) </a:t>
            </a:r>
            <a:r>
              <a:rPr lang="en-US" altLang="zh-TW" sz="1800" dirty="0">
                <a:solidFill>
                  <a:srgbClr val="00BF00"/>
                </a:solidFill>
                <a:latin typeface="Lucida Console" pitchFamily="49" charset="0"/>
                <a:ea typeface="新細明體" charset="-120"/>
              </a:rPr>
              <a:t>// 70-79 gets "C"</a:t>
            </a:r>
            <a:br>
              <a:rPr lang="en-US" altLang="zh-TW" sz="1800" dirty="0">
                <a:solidFill>
                  <a:srgbClr val="00BF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err="1">
                <a:solidFill>
                  <a:srgbClr val="000000"/>
                </a:solidFill>
                <a:latin typeface="Lucida Console" pitchFamily="49" charset="0"/>
                <a:ea typeface="新細明體" charset="-120"/>
              </a:rPr>
              <a:t>cout</a:t>
            </a:r>
            <a:r>
              <a:rPr lang="en-US" altLang="zh-TW" sz="1800" dirty="0">
                <a:solidFill>
                  <a:srgbClr val="000000"/>
                </a:solidFill>
                <a:latin typeface="Lucida Console" pitchFamily="49" charset="0"/>
                <a:ea typeface="新細明體" charset="-120"/>
              </a:rPr>
              <a:t> &lt;&lt; </a:t>
            </a:r>
            <a:r>
              <a:rPr lang="en-US" altLang="zh-TW" sz="1800" dirty="0">
                <a:solidFill>
                  <a:srgbClr val="128AFF"/>
                </a:solidFill>
                <a:latin typeface="Lucida Console" pitchFamily="49" charset="0"/>
                <a:ea typeface="新細明體" charset="-120"/>
              </a:rPr>
              <a:t>"C"</a:t>
            </a:r>
            <a:r>
              <a:rPr lang="en-US" altLang="zh-TW" sz="1800" dirty="0">
                <a:solidFill>
                  <a:srgbClr val="000000"/>
                </a:solidFill>
                <a:latin typeface="Lucida Console" pitchFamily="49" charset="0"/>
                <a:ea typeface="新細明體" charset="-120"/>
              </a:rPr>
              <a:t>;</a:t>
            </a:r>
            <a:br>
              <a:rPr lang="en-US" altLang="zh-TW" sz="1800" dirty="0">
                <a:solidFill>
                  <a:srgbClr val="0000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a:solidFill>
                  <a:srgbClr val="0000FF"/>
                </a:solidFill>
                <a:latin typeface="Lucida Console" pitchFamily="49" charset="0"/>
                <a:ea typeface="新細明體" charset="-120"/>
              </a:rPr>
              <a:t>else</a:t>
            </a:r>
            <a:r>
              <a:rPr lang="en-US" altLang="zh-TW" sz="1800" dirty="0">
                <a:solidFill>
                  <a:srgbClr val="000000"/>
                </a:solidFill>
                <a:latin typeface="Lucida Console" pitchFamily="49" charset="0"/>
                <a:ea typeface="新細明體" charset="-120"/>
              </a:rPr>
              <a:t> </a:t>
            </a:r>
            <a:br>
              <a:rPr lang="en-US" altLang="zh-TW" sz="1800" dirty="0">
                <a:solidFill>
                  <a:srgbClr val="0000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a:solidFill>
                  <a:srgbClr val="0000FF"/>
                </a:solidFill>
                <a:latin typeface="Lucida Console" pitchFamily="49" charset="0"/>
                <a:ea typeface="新細明體" charset="-120"/>
              </a:rPr>
              <a:t>if</a:t>
            </a:r>
            <a:r>
              <a:rPr lang="en-US" altLang="zh-TW" sz="1800" dirty="0">
                <a:solidFill>
                  <a:srgbClr val="000000"/>
                </a:solidFill>
                <a:latin typeface="Lucida Console" pitchFamily="49" charset="0"/>
                <a:ea typeface="新細明體" charset="-120"/>
              </a:rPr>
              <a:t> ( </a:t>
            </a:r>
            <a:r>
              <a:rPr lang="en-US" altLang="zh-TW" sz="1800" dirty="0" err="1">
                <a:solidFill>
                  <a:srgbClr val="000000"/>
                </a:solidFill>
                <a:latin typeface="Lucida Console" pitchFamily="49" charset="0"/>
                <a:ea typeface="新細明體" charset="-120"/>
              </a:rPr>
              <a:t>studentGrade</a:t>
            </a:r>
            <a:r>
              <a:rPr lang="en-US" altLang="zh-TW" sz="1800" dirty="0">
                <a:solidFill>
                  <a:srgbClr val="000000"/>
                </a:solidFill>
                <a:latin typeface="Lucida Console" pitchFamily="49" charset="0"/>
                <a:ea typeface="新細明體" charset="-120"/>
              </a:rPr>
              <a:t> &gt;= </a:t>
            </a:r>
            <a:r>
              <a:rPr lang="en-US" altLang="zh-TW" sz="1800" dirty="0">
                <a:solidFill>
                  <a:srgbClr val="128AFF"/>
                </a:solidFill>
                <a:latin typeface="Lucida Console" pitchFamily="49" charset="0"/>
                <a:ea typeface="新細明體" charset="-120"/>
              </a:rPr>
              <a:t>60</a:t>
            </a:r>
            <a:r>
              <a:rPr lang="en-US" altLang="zh-TW" sz="1800" dirty="0">
                <a:solidFill>
                  <a:srgbClr val="000000"/>
                </a:solidFill>
                <a:latin typeface="Lucida Console" pitchFamily="49" charset="0"/>
                <a:ea typeface="新細明體" charset="-120"/>
              </a:rPr>
              <a:t> ) </a:t>
            </a:r>
            <a:r>
              <a:rPr lang="en-US" altLang="zh-TW" sz="1800" dirty="0">
                <a:solidFill>
                  <a:srgbClr val="00BF00"/>
                </a:solidFill>
                <a:latin typeface="Lucida Console" pitchFamily="49" charset="0"/>
                <a:ea typeface="新細明體" charset="-120"/>
              </a:rPr>
              <a:t>// 60-69 gets "D"</a:t>
            </a:r>
            <a:br>
              <a:rPr lang="en-US" altLang="zh-TW" sz="1800" dirty="0">
                <a:solidFill>
                  <a:srgbClr val="00BF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err="1">
                <a:solidFill>
                  <a:srgbClr val="000000"/>
                </a:solidFill>
                <a:latin typeface="Lucida Console" pitchFamily="49" charset="0"/>
                <a:ea typeface="新細明體" charset="-120"/>
              </a:rPr>
              <a:t>cout</a:t>
            </a:r>
            <a:r>
              <a:rPr lang="en-US" altLang="zh-TW" sz="1800" dirty="0">
                <a:solidFill>
                  <a:srgbClr val="000000"/>
                </a:solidFill>
                <a:latin typeface="Lucida Console" pitchFamily="49" charset="0"/>
                <a:ea typeface="新細明體" charset="-120"/>
              </a:rPr>
              <a:t> &lt;&lt; </a:t>
            </a:r>
            <a:r>
              <a:rPr lang="en-US" altLang="zh-TW" sz="1800" dirty="0">
                <a:solidFill>
                  <a:srgbClr val="128AFF"/>
                </a:solidFill>
                <a:latin typeface="Lucida Console" pitchFamily="49" charset="0"/>
                <a:ea typeface="新細明體" charset="-120"/>
              </a:rPr>
              <a:t>"D"</a:t>
            </a:r>
            <a:r>
              <a:rPr lang="en-US" altLang="zh-TW" sz="1800" dirty="0">
                <a:solidFill>
                  <a:srgbClr val="000000"/>
                </a:solidFill>
                <a:latin typeface="Lucida Console" pitchFamily="49" charset="0"/>
                <a:ea typeface="新細明體" charset="-120"/>
              </a:rPr>
              <a:t>;</a:t>
            </a:r>
            <a:br>
              <a:rPr lang="en-US" altLang="zh-TW" sz="1800" dirty="0">
                <a:solidFill>
                  <a:srgbClr val="0000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a:solidFill>
                  <a:srgbClr val="0000FF"/>
                </a:solidFill>
                <a:latin typeface="Lucida Console" pitchFamily="49" charset="0"/>
                <a:ea typeface="新細明體" charset="-120"/>
              </a:rPr>
              <a:t>else </a:t>
            </a:r>
            <a:r>
              <a:rPr lang="en-US" altLang="zh-TW" sz="1800" dirty="0">
                <a:solidFill>
                  <a:srgbClr val="00BF00"/>
                </a:solidFill>
                <a:latin typeface="Lucida Console" pitchFamily="49" charset="0"/>
                <a:ea typeface="新細明體" charset="-120"/>
              </a:rPr>
              <a:t>// less than 60 gets "F"</a:t>
            </a:r>
            <a:br>
              <a:rPr lang="en-US" altLang="zh-TW" sz="1800" dirty="0">
                <a:solidFill>
                  <a:srgbClr val="00BF00"/>
                </a:solidFill>
                <a:latin typeface="Lucida Console" pitchFamily="49" charset="0"/>
                <a:ea typeface="新細明體" charset="-120"/>
              </a:rPr>
            </a:br>
            <a:r>
              <a:rPr lang="en-US" altLang="zh-TW" sz="1800" dirty="0">
                <a:solidFill>
                  <a:srgbClr val="000000"/>
                </a:solidFill>
                <a:latin typeface="Lucida Console" pitchFamily="49" charset="0"/>
                <a:ea typeface="新細明體" charset="-120"/>
              </a:rPr>
              <a:t>            </a:t>
            </a:r>
            <a:r>
              <a:rPr lang="en-US" altLang="zh-TW" sz="1800" dirty="0" err="1">
                <a:solidFill>
                  <a:srgbClr val="000000"/>
                </a:solidFill>
                <a:latin typeface="Lucida Console" pitchFamily="49" charset="0"/>
                <a:ea typeface="新細明體" charset="-120"/>
              </a:rPr>
              <a:t>cout</a:t>
            </a:r>
            <a:r>
              <a:rPr lang="en-US" altLang="zh-TW" sz="1800" dirty="0">
                <a:solidFill>
                  <a:srgbClr val="000000"/>
                </a:solidFill>
                <a:latin typeface="Lucida Console" pitchFamily="49" charset="0"/>
                <a:ea typeface="新細明體" charset="-120"/>
              </a:rPr>
              <a:t> &lt;&lt; </a:t>
            </a:r>
            <a:r>
              <a:rPr lang="en-US" altLang="zh-TW" sz="1800" dirty="0">
                <a:solidFill>
                  <a:srgbClr val="128AFF"/>
                </a:solidFill>
                <a:latin typeface="Lucida Console" pitchFamily="49" charset="0"/>
                <a:ea typeface="新細明體" charset="-120"/>
              </a:rPr>
              <a:t>"F"</a:t>
            </a:r>
            <a:r>
              <a:rPr lang="en-US" altLang="zh-TW" sz="1800" dirty="0">
                <a:solidFill>
                  <a:srgbClr val="000000"/>
                </a:solidFill>
                <a:latin typeface="Lucida Console" pitchFamily="49" charset="0"/>
                <a:ea typeface="新細明體" charset="-120"/>
              </a:rPr>
              <a:t>;</a:t>
            </a:r>
          </a:p>
          <a:p>
            <a:pPr>
              <a:lnSpc>
                <a:spcPct val="80000"/>
              </a:lnSpc>
              <a:spcBef>
                <a:spcPts val="600"/>
              </a:spcBef>
              <a:defRPr/>
            </a:pPr>
            <a:r>
              <a:rPr lang="en-US" altLang="zh-TW" sz="2400" dirty="0">
                <a:solidFill>
                  <a:srgbClr val="000000"/>
                </a:solidFill>
                <a:latin typeface="Times New Roman" pitchFamily="18" charset="0"/>
                <a:ea typeface="新細明體" charset="-120"/>
              </a:rPr>
              <a:t>If </a:t>
            </a:r>
            <a:r>
              <a:rPr lang="en-US" altLang="zh-TW" sz="2400" dirty="0" err="1">
                <a:solidFill>
                  <a:srgbClr val="000000"/>
                </a:solidFill>
                <a:latin typeface="LucidaSansTypewriter" pitchFamily="49" charset="0"/>
                <a:ea typeface="新細明體" charset="-120"/>
              </a:rPr>
              <a:t>studentGrade</a:t>
            </a:r>
            <a:r>
              <a:rPr lang="en-US" altLang="zh-TW" sz="2400" dirty="0">
                <a:solidFill>
                  <a:srgbClr val="000000"/>
                </a:solidFill>
                <a:latin typeface="Times New Roman" pitchFamily="18" charset="0"/>
                <a:ea typeface="新細明體" charset="-120"/>
              </a:rPr>
              <a:t> is greater than or equal to 90, only the output statement after the first test executes.</a:t>
            </a:r>
          </a:p>
          <a:p>
            <a:pPr lvl="1">
              <a:lnSpc>
                <a:spcPct val="80000"/>
              </a:lnSpc>
              <a:defRPr/>
            </a:pPr>
            <a:r>
              <a:rPr lang="en-US" altLang="zh-TW" sz="2000" dirty="0">
                <a:solidFill>
                  <a:srgbClr val="000000"/>
                </a:solidFill>
                <a:latin typeface="Times New Roman" pitchFamily="18" charset="0"/>
                <a:ea typeface="新細明體" charset="-120"/>
              </a:rPr>
              <a:t>Skip the other branches</a:t>
            </a:r>
          </a:p>
        </p:txBody>
      </p:sp>
    </p:spTree>
    <p:extLst>
      <p:ext uri="{BB962C8B-B14F-4D97-AF65-F5344CB8AC3E}">
        <p14:creationId xmlns:p14="http://schemas.microsoft.com/office/powerpoint/2010/main" val="27570234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1F656A-45A6-E64F-B9A7-AFFB76CA8F1D}"/>
              </a:ext>
            </a:extLst>
          </p:cNvPr>
          <p:cNvSpPr>
            <a:spLocks noGrp="1"/>
          </p:cNvSpPr>
          <p:nvPr>
            <p:ph type="sldNum" sz="quarter" idx="12"/>
          </p:nvPr>
        </p:nvSpPr>
        <p:spPr/>
        <p:txBody>
          <a:bodyPr/>
          <a:lstStyle/>
          <a:p>
            <a:fld id="{4E77BC79-9480-1042-96E1-82B94DA0811E}" type="slidenum">
              <a:rPr lang="en-US" smtClean="0"/>
              <a:t>22</a:t>
            </a:fld>
            <a:endParaRPr lang="en-US"/>
          </a:p>
        </p:txBody>
      </p:sp>
      <p:sp>
        <p:nvSpPr>
          <p:cNvPr id="3" name="Title 2">
            <a:extLst>
              <a:ext uri="{FF2B5EF4-FFF2-40B4-BE49-F238E27FC236}">
                <a16:creationId xmlns:a16="http://schemas.microsoft.com/office/drawing/2014/main" id="{68B4109A-5512-0746-97BA-EEBD913653AD}"/>
              </a:ext>
            </a:extLst>
          </p:cNvPr>
          <p:cNvSpPr>
            <a:spLocks noGrp="1"/>
          </p:cNvSpPr>
          <p:nvPr>
            <p:ph type="title"/>
          </p:nvPr>
        </p:nvSpPr>
        <p:spPr/>
        <p:txBody>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88C24F5E-B0B1-4944-A9CB-A93EBCAB3FFF}"/>
              </a:ext>
            </a:extLst>
          </p:cNvPr>
          <p:cNvSpPr>
            <a:spLocks noGrp="1"/>
          </p:cNvSpPr>
          <p:nvPr>
            <p:ph idx="1"/>
          </p:nvPr>
        </p:nvSpPr>
        <p:spPr>
          <a:xfrm>
            <a:off x="628650" y="1295944"/>
            <a:ext cx="7886700" cy="5198985"/>
          </a:xfrm>
        </p:spPr>
        <p:txBody>
          <a:bodyPr>
            <a:normAutofit/>
          </a:bodyPr>
          <a:lstStyle/>
          <a:p>
            <a:pPr>
              <a:lnSpc>
                <a:spcPct val="95000"/>
              </a:lnSpc>
              <a:spcAft>
                <a:spcPts val="600"/>
              </a:spcAft>
            </a:pPr>
            <a:r>
              <a:rPr lang="en-US" altLang="zh-TW" sz="2400" dirty="0">
                <a:solidFill>
                  <a:srgbClr val="000000"/>
                </a:solidFill>
                <a:latin typeface="Times New Roman" panose="02020603050405020304" pitchFamily="18" charset="0"/>
              </a:rPr>
              <a:t>Most write the preceding </a:t>
            </a:r>
            <a:r>
              <a:rPr lang="en-US" altLang="zh-TW" sz="2400" dirty="0">
                <a:solidFill>
                  <a:srgbClr val="000000"/>
                </a:solidFill>
                <a:latin typeface="Lucida Console" panose="020B0609040504020204" pitchFamily="49" charset="0"/>
              </a:rPr>
              <a:t>if</a:t>
            </a:r>
            <a:r>
              <a:rPr lang="en-US" altLang="zh-TW" sz="2400" dirty="0">
                <a:solidFill>
                  <a:srgbClr val="000000"/>
                </a:solidFill>
                <a:latin typeface="Times New Roman" panose="02020603050405020304" pitchFamily="18" charset="0"/>
              </a:rPr>
              <a:t>…</a:t>
            </a:r>
            <a:r>
              <a:rPr lang="en-US" altLang="zh-TW" sz="2400" dirty="0">
                <a:solidFill>
                  <a:srgbClr val="000000"/>
                </a:solidFill>
                <a:latin typeface="Lucida Console" panose="020B0609040504020204" pitchFamily="49" charset="0"/>
              </a:rPr>
              <a:t>else</a:t>
            </a:r>
            <a:r>
              <a:rPr lang="en-US" altLang="zh-TW" sz="2400" dirty="0">
                <a:solidFill>
                  <a:srgbClr val="000000"/>
                </a:solidFill>
                <a:latin typeface="Times New Roman" panose="02020603050405020304" pitchFamily="18" charset="0"/>
              </a:rPr>
              <a:t> statement as </a:t>
            </a:r>
          </a:p>
          <a:p>
            <a:pPr>
              <a:lnSpc>
                <a:spcPct val="90000"/>
              </a:lnSpc>
              <a:buNone/>
            </a:pPr>
            <a:r>
              <a:rPr lang="en-US" altLang="zh-TW" sz="2200" dirty="0">
                <a:solidFill>
                  <a:srgbClr val="0000FF"/>
                </a:solidFill>
                <a:latin typeface="Lucida Console" panose="020B0609040504020204" pitchFamily="49" charset="0"/>
              </a:rPr>
              <a:t> </a:t>
            </a:r>
            <a:r>
              <a:rPr lang="en-US" altLang="zh-TW" sz="1900" dirty="0">
                <a:solidFill>
                  <a:srgbClr val="0000FF"/>
                </a:solidFill>
                <a:latin typeface="Lucida Console" panose="020B0609040504020204" pitchFamily="49" charset="0"/>
              </a:rPr>
              <a:t>if</a:t>
            </a:r>
            <a:r>
              <a:rPr lang="en-US" altLang="zh-TW" sz="1900" dirty="0">
                <a:solidFill>
                  <a:srgbClr val="000000"/>
                </a:solidFill>
                <a:latin typeface="Lucida Console" panose="020B0609040504020204" pitchFamily="49" charset="0"/>
              </a:rPr>
              <a:t> ( </a:t>
            </a:r>
            <a:r>
              <a:rPr lang="en-US" altLang="zh-TW" sz="1900" dirty="0" err="1">
                <a:solidFill>
                  <a:srgbClr val="000000"/>
                </a:solidFill>
                <a:latin typeface="Lucida Console" panose="020B0609040504020204" pitchFamily="49" charset="0"/>
              </a:rPr>
              <a:t>studentGrade</a:t>
            </a:r>
            <a:r>
              <a:rPr lang="en-US" altLang="zh-TW" sz="1900" dirty="0">
                <a:solidFill>
                  <a:srgbClr val="000000"/>
                </a:solidFill>
                <a:latin typeface="Lucida Console" panose="020B0609040504020204" pitchFamily="49" charset="0"/>
              </a:rPr>
              <a:t> &gt;= </a:t>
            </a:r>
            <a:r>
              <a:rPr lang="en-US" altLang="zh-TW" sz="1900" dirty="0">
                <a:solidFill>
                  <a:srgbClr val="128AFF"/>
                </a:solidFill>
                <a:latin typeface="Lucida Console" panose="020B0609040504020204" pitchFamily="49" charset="0"/>
              </a:rPr>
              <a:t>90</a:t>
            </a:r>
            <a:r>
              <a:rPr lang="en-US" altLang="zh-TW" sz="1900" dirty="0">
                <a:solidFill>
                  <a:srgbClr val="000000"/>
                </a:solidFill>
                <a:latin typeface="Lucida Console" panose="020B0609040504020204" pitchFamily="49" charset="0"/>
              </a:rPr>
              <a:t> ) </a:t>
            </a:r>
            <a:r>
              <a:rPr lang="en-US" altLang="zh-TW" sz="1900" dirty="0">
                <a:solidFill>
                  <a:srgbClr val="00BF00"/>
                </a:solidFill>
                <a:latin typeface="Lucida Console" panose="020B0609040504020204" pitchFamily="49" charset="0"/>
              </a:rPr>
              <a:t>// 90 and above gets "A"</a:t>
            </a:r>
            <a:br>
              <a:rPr lang="en-US" altLang="zh-TW" sz="1900" dirty="0">
                <a:solidFill>
                  <a:srgbClr val="00BF00"/>
                </a:solidFill>
                <a:latin typeface="Lucida Console" panose="020B0609040504020204" pitchFamily="49" charset="0"/>
              </a:rPr>
            </a:br>
            <a:r>
              <a:rPr lang="en-US" altLang="zh-TW" sz="1900" dirty="0">
                <a:solidFill>
                  <a:srgbClr val="000000"/>
                </a:solidFill>
                <a:latin typeface="Lucida Console" panose="020B0609040504020204" pitchFamily="49" charset="0"/>
              </a:rPr>
              <a:t>   </a:t>
            </a:r>
            <a:r>
              <a:rPr lang="en-US" altLang="zh-TW" sz="1900" dirty="0" err="1">
                <a:solidFill>
                  <a:srgbClr val="000000"/>
                </a:solidFill>
                <a:latin typeface="Lucida Console" panose="020B0609040504020204" pitchFamily="49" charset="0"/>
              </a:rPr>
              <a:t>cout</a:t>
            </a:r>
            <a:r>
              <a:rPr lang="en-US" altLang="zh-TW" sz="1900" dirty="0">
                <a:solidFill>
                  <a:srgbClr val="000000"/>
                </a:solidFill>
                <a:latin typeface="Lucida Console" panose="020B0609040504020204" pitchFamily="49" charset="0"/>
              </a:rPr>
              <a:t> &lt;&lt; </a:t>
            </a:r>
            <a:r>
              <a:rPr lang="en-US" altLang="zh-TW" sz="1900" dirty="0">
                <a:solidFill>
                  <a:srgbClr val="128AFF"/>
                </a:solidFill>
                <a:latin typeface="Lucida Console" panose="020B0609040504020204" pitchFamily="49" charset="0"/>
              </a:rPr>
              <a:t>"A"</a:t>
            </a:r>
            <a:r>
              <a:rPr lang="en-US" altLang="zh-TW" sz="1900" dirty="0">
                <a:solidFill>
                  <a:srgbClr val="000000"/>
                </a:solidFill>
                <a:latin typeface="Lucida Console" panose="020B0609040504020204" pitchFamily="49" charset="0"/>
              </a:rPr>
              <a:t>;</a:t>
            </a:r>
            <a:br>
              <a:rPr lang="en-US" altLang="zh-TW" sz="1900" dirty="0">
                <a:solidFill>
                  <a:srgbClr val="000000"/>
                </a:solidFill>
                <a:latin typeface="Lucida Console" panose="020B0609040504020204" pitchFamily="49" charset="0"/>
              </a:rPr>
            </a:br>
            <a:r>
              <a:rPr lang="en-US" altLang="zh-TW" sz="1900" dirty="0">
                <a:solidFill>
                  <a:srgbClr val="0000FF"/>
                </a:solidFill>
                <a:latin typeface="Lucida Console" panose="020B0609040504020204" pitchFamily="49" charset="0"/>
              </a:rPr>
              <a:t>else if</a:t>
            </a:r>
            <a:r>
              <a:rPr lang="en-US" altLang="zh-TW" sz="1900" dirty="0">
                <a:solidFill>
                  <a:srgbClr val="000000"/>
                </a:solidFill>
                <a:latin typeface="Lucida Console" panose="020B0609040504020204" pitchFamily="49" charset="0"/>
              </a:rPr>
              <a:t> ( </a:t>
            </a:r>
            <a:r>
              <a:rPr lang="en-US" altLang="zh-TW" sz="1900" dirty="0" err="1">
                <a:solidFill>
                  <a:srgbClr val="000000"/>
                </a:solidFill>
                <a:latin typeface="Lucida Console" panose="020B0609040504020204" pitchFamily="49" charset="0"/>
              </a:rPr>
              <a:t>studentGrade</a:t>
            </a:r>
            <a:r>
              <a:rPr lang="en-US" altLang="zh-TW" sz="1900" dirty="0">
                <a:solidFill>
                  <a:srgbClr val="000000"/>
                </a:solidFill>
                <a:latin typeface="Lucida Console" panose="020B0609040504020204" pitchFamily="49" charset="0"/>
              </a:rPr>
              <a:t> &gt;= </a:t>
            </a:r>
            <a:r>
              <a:rPr lang="en-US" altLang="zh-TW" sz="1900" dirty="0">
                <a:solidFill>
                  <a:srgbClr val="128AFF"/>
                </a:solidFill>
                <a:latin typeface="Lucida Console" panose="020B0609040504020204" pitchFamily="49" charset="0"/>
              </a:rPr>
              <a:t>80</a:t>
            </a:r>
            <a:r>
              <a:rPr lang="en-US" altLang="zh-TW" sz="1900" dirty="0">
                <a:solidFill>
                  <a:srgbClr val="000000"/>
                </a:solidFill>
                <a:latin typeface="Lucida Console" panose="020B0609040504020204" pitchFamily="49" charset="0"/>
              </a:rPr>
              <a:t> ) </a:t>
            </a:r>
            <a:r>
              <a:rPr lang="en-US" altLang="zh-TW" sz="1900" dirty="0">
                <a:solidFill>
                  <a:srgbClr val="00BF00"/>
                </a:solidFill>
                <a:latin typeface="Lucida Console" panose="020B0609040504020204" pitchFamily="49" charset="0"/>
              </a:rPr>
              <a:t>// 80-89 gets "B"</a:t>
            </a:r>
            <a:br>
              <a:rPr lang="en-US" altLang="zh-TW" sz="1900" dirty="0">
                <a:solidFill>
                  <a:srgbClr val="00BF00"/>
                </a:solidFill>
                <a:latin typeface="Lucida Console" panose="020B0609040504020204" pitchFamily="49" charset="0"/>
              </a:rPr>
            </a:br>
            <a:r>
              <a:rPr lang="en-US" altLang="zh-TW" sz="1900" dirty="0">
                <a:solidFill>
                  <a:srgbClr val="000000"/>
                </a:solidFill>
                <a:latin typeface="Lucida Console" panose="020B0609040504020204" pitchFamily="49" charset="0"/>
              </a:rPr>
              <a:t>   </a:t>
            </a:r>
            <a:r>
              <a:rPr lang="en-US" altLang="zh-TW" sz="1900" dirty="0" err="1">
                <a:solidFill>
                  <a:srgbClr val="000000"/>
                </a:solidFill>
                <a:latin typeface="Lucida Console" panose="020B0609040504020204" pitchFamily="49" charset="0"/>
              </a:rPr>
              <a:t>cout</a:t>
            </a:r>
            <a:r>
              <a:rPr lang="en-US" altLang="zh-TW" sz="1900" dirty="0">
                <a:solidFill>
                  <a:srgbClr val="000000"/>
                </a:solidFill>
                <a:latin typeface="Lucida Console" panose="020B0609040504020204" pitchFamily="49" charset="0"/>
              </a:rPr>
              <a:t> &lt;&lt; </a:t>
            </a:r>
            <a:r>
              <a:rPr lang="en-US" altLang="zh-TW" sz="1900" dirty="0">
                <a:solidFill>
                  <a:srgbClr val="128AFF"/>
                </a:solidFill>
                <a:latin typeface="Lucida Console" panose="020B0609040504020204" pitchFamily="49" charset="0"/>
              </a:rPr>
              <a:t>"B"</a:t>
            </a:r>
            <a:r>
              <a:rPr lang="en-US" altLang="zh-TW" sz="1900" dirty="0">
                <a:solidFill>
                  <a:srgbClr val="000000"/>
                </a:solidFill>
                <a:latin typeface="Lucida Console" panose="020B0609040504020204" pitchFamily="49" charset="0"/>
              </a:rPr>
              <a:t>;</a:t>
            </a:r>
            <a:br>
              <a:rPr lang="en-US" altLang="zh-TW" sz="1900" dirty="0">
                <a:solidFill>
                  <a:srgbClr val="000000"/>
                </a:solidFill>
                <a:latin typeface="Lucida Console" panose="020B0609040504020204" pitchFamily="49" charset="0"/>
              </a:rPr>
            </a:br>
            <a:r>
              <a:rPr lang="en-US" altLang="zh-TW" sz="1900" dirty="0">
                <a:solidFill>
                  <a:srgbClr val="0000FF"/>
                </a:solidFill>
                <a:latin typeface="Lucida Console" panose="020B0609040504020204" pitchFamily="49" charset="0"/>
              </a:rPr>
              <a:t>else if</a:t>
            </a:r>
            <a:r>
              <a:rPr lang="en-US" altLang="zh-TW" sz="1900" dirty="0">
                <a:solidFill>
                  <a:srgbClr val="000000"/>
                </a:solidFill>
                <a:latin typeface="Lucida Console" panose="020B0609040504020204" pitchFamily="49" charset="0"/>
              </a:rPr>
              <a:t> ( </a:t>
            </a:r>
            <a:r>
              <a:rPr lang="en-US" altLang="zh-TW" sz="1900" dirty="0" err="1">
                <a:solidFill>
                  <a:srgbClr val="000000"/>
                </a:solidFill>
                <a:latin typeface="Lucida Console" panose="020B0609040504020204" pitchFamily="49" charset="0"/>
              </a:rPr>
              <a:t>studentGrade</a:t>
            </a:r>
            <a:r>
              <a:rPr lang="en-US" altLang="zh-TW" sz="1900" dirty="0">
                <a:solidFill>
                  <a:srgbClr val="000000"/>
                </a:solidFill>
                <a:latin typeface="Lucida Console" panose="020B0609040504020204" pitchFamily="49" charset="0"/>
              </a:rPr>
              <a:t> &gt;= </a:t>
            </a:r>
            <a:r>
              <a:rPr lang="en-US" altLang="zh-TW" sz="1900" dirty="0">
                <a:solidFill>
                  <a:srgbClr val="128AFF"/>
                </a:solidFill>
                <a:latin typeface="Lucida Console" panose="020B0609040504020204" pitchFamily="49" charset="0"/>
              </a:rPr>
              <a:t>70</a:t>
            </a:r>
            <a:r>
              <a:rPr lang="en-US" altLang="zh-TW" sz="1900" dirty="0">
                <a:solidFill>
                  <a:srgbClr val="000000"/>
                </a:solidFill>
                <a:latin typeface="Lucida Console" panose="020B0609040504020204" pitchFamily="49" charset="0"/>
              </a:rPr>
              <a:t> ) </a:t>
            </a:r>
            <a:r>
              <a:rPr lang="en-US" altLang="zh-TW" sz="1900" dirty="0">
                <a:solidFill>
                  <a:srgbClr val="00BF00"/>
                </a:solidFill>
                <a:latin typeface="Lucida Console" panose="020B0609040504020204" pitchFamily="49" charset="0"/>
              </a:rPr>
              <a:t>// 70-79 gets "C"</a:t>
            </a:r>
            <a:br>
              <a:rPr lang="en-US" altLang="zh-TW" sz="1900" dirty="0">
                <a:solidFill>
                  <a:srgbClr val="00BF00"/>
                </a:solidFill>
                <a:latin typeface="Lucida Console" panose="020B0609040504020204" pitchFamily="49" charset="0"/>
              </a:rPr>
            </a:br>
            <a:r>
              <a:rPr lang="en-US" altLang="zh-TW" sz="1900" dirty="0">
                <a:solidFill>
                  <a:srgbClr val="000000"/>
                </a:solidFill>
                <a:latin typeface="Lucida Console" panose="020B0609040504020204" pitchFamily="49" charset="0"/>
              </a:rPr>
              <a:t>   </a:t>
            </a:r>
            <a:r>
              <a:rPr lang="en-US" altLang="zh-TW" sz="1900" dirty="0" err="1">
                <a:solidFill>
                  <a:srgbClr val="000000"/>
                </a:solidFill>
                <a:latin typeface="Lucida Console" panose="020B0609040504020204" pitchFamily="49" charset="0"/>
              </a:rPr>
              <a:t>cout</a:t>
            </a:r>
            <a:r>
              <a:rPr lang="en-US" altLang="zh-TW" sz="1900" dirty="0">
                <a:solidFill>
                  <a:srgbClr val="000000"/>
                </a:solidFill>
                <a:latin typeface="Lucida Console" panose="020B0609040504020204" pitchFamily="49" charset="0"/>
              </a:rPr>
              <a:t> &lt;&lt; </a:t>
            </a:r>
            <a:r>
              <a:rPr lang="en-US" altLang="zh-TW" sz="1900" dirty="0">
                <a:solidFill>
                  <a:srgbClr val="128AFF"/>
                </a:solidFill>
                <a:latin typeface="Lucida Console" panose="020B0609040504020204" pitchFamily="49" charset="0"/>
              </a:rPr>
              <a:t>"C"</a:t>
            </a:r>
            <a:r>
              <a:rPr lang="en-US" altLang="zh-TW" sz="1900" dirty="0">
                <a:solidFill>
                  <a:srgbClr val="000000"/>
                </a:solidFill>
                <a:latin typeface="Lucida Console" panose="020B0609040504020204" pitchFamily="49" charset="0"/>
              </a:rPr>
              <a:t>;  </a:t>
            </a:r>
            <a:br>
              <a:rPr lang="en-US" altLang="zh-TW" sz="1900" dirty="0">
                <a:solidFill>
                  <a:srgbClr val="000000"/>
                </a:solidFill>
                <a:latin typeface="Lucida Console" panose="020B0609040504020204" pitchFamily="49" charset="0"/>
              </a:rPr>
            </a:br>
            <a:r>
              <a:rPr lang="en-US" altLang="zh-TW" sz="1900" dirty="0">
                <a:solidFill>
                  <a:srgbClr val="0000FF"/>
                </a:solidFill>
                <a:latin typeface="Lucida Console" panose="020B0609040504020204" pitchFamily="49" charset="0"/>
              </a:rPr>
              <a:t>else if</a:t>
            </a:r>
            <a:r>
              <a:rPr lang="en-US" altLang="zh-TW" sz="1900" dirty="0">
                <a:solidFill>
                  <a:srgbClr val="000000"/>
                </a:solidFill>
                <a:latin typeface="Lucida Console" panose="020B0609040504020204" pitchFamily="49" charset="0"/>
              </a:rPr>
              <a:t> ( </a:t>
            </a:r>
            <a:r>
              <a:rPr lang="en-US" altLang="zh-TW" sz="1900" dirty="0" err="1">
                <a:solidFill>
                  <a:srgbClr val="000000"/>
                </a:solidFill>
                <a:latin typeface="Lucida Console" panose="020B0609040504020204" pitchFamily="49" charset="0"/>
              </a:rPr>
              <a:t>studentGrade</a:t>
            </a:r>
            <a:r>
              <a:rPr lang="en-US" altLang="zh-TW" sz="1900" dirty="0">
                <a:solidFill>
                  <a:srgbClr val="000000"/>
                </a:solidFill>
                <a:latin typeface="Lucida Console" panose="020B0609040504020204" pitchFamily="49" charset="0"/>
              </a:rPr>
              <a:t> &gt;= </a:t>
            </a:r>
            <a:r>
              <a:rPr lang="en-US" altLang="zh-TW" sz="1900" dirty="0">
                <a:solidFill>
                  <a:srgbClr val="128AFF"/>
                </a:solidFill>
                <a:latin typeface="Lucida Console" panose="020B0609040504020204" pitchFamily="49" charset="0"/>
              </a:rPr>
              <a:t>60</a:t>
            </a:r>
            <a:r>
              <a:rPr lang="en-US" altLang="zh-TW" sz="1900" dirty="0">
                <a:solidFill>
                  <a:srgbClr val="000000"/>
                </a:solidFill>
                <a:latin typeface="Lucida Console" panose="020B0609040504020204" pitchFamily="49" charset="0"/>
              </a:rPr>
              <a:t> ) </a:t>
            </a:r>
            <a:r>
              <a:rPr lang="en-US" altLang="zh-TW" sz="1900" dirty="0">
                <a:solidFill>
                  <a:srgbClr val="00BF00"/>
                </a:solidFill>
                <a:latin typeface="Lucida Console" panose="020B0609040504020204" pitchFamily="49" charset="0"/>
              </a:rPr>
              <a:t>// 60-69 gets "D"</a:t>
            </a:r>
            <a:br>
              <a:rPr lang="en-US" altLang="zh-TW" sz="1900" dirty="0">
                <a:solidFill>
                  <a:srgbClr val="00BF00"/>
                </a:solidFill>
                <a:latin typeface="Lucida Console" panose="020B0609040504020204" pitchFamily="49" charset="0"/>
              </a:rPr>
            </a:br>
            <a:r>
              <a:rPr lang="en-US" altLang="zh-TW" sz="1900" dirty="0">
                <a:solidFill>
                  <a:srgbClr val="000000"/>
                </a:solidFill>
                <a:latin typeface="Lucida Console" panose="020B0609040504020204" pitchFamily="49" charset="0"/>
              </a:rPr>
              <a:t>   </a:t>
            </a:r>
            <a:r>
              <a:rPr lang="en-US" altLang="zh-TW" sz="1900" dirty="0" err="1">
                <a:solidFill>
                  <a:srgbClr val="000000"/>
                </a:solidFill>
                <a:latin typeface="Lucida Console" panose="020B0609040504020204" pitchFamily="49" charset="0"/>
              </a:rPr>
              <a:t>cout</a:t>
            </a:r>
            <a:r>
              <a:rPr lang="en-US" altLang="zh-TW" sz="1900" dirty="0">
                <a:solidFill>
                  <a:srgbClr val="000000"/>
                </a:solidFill>
                <a:latin typeface="Lucida Console" panose="020B0609040504020204" pitchFamily="49" charset="0"/>
              </a:rPr>
              <a:t> &lt;&lt; </a:t>
            </a:r>
            <a:r>
              <a:rPr lang="en-US" altLang="zh-TW" sz="1900" dirty="0">
                <a:solidFill>
                  <a:srgbClr val="128AFF"/>
                </a:solidFill>
                <a:latin typeface="Lucida Console" panose="020B0609040504020204" pitchFamily="49" charset="0"/>
              </a:rPr>
              <a:t>"D"</a:t>
            </a:r>
            <a:r>
              <a:rPr lang="en-US" altLang="zh-TW" sz="1900" dirty="0">
                <a:solidFill>
                  <a:srgbClr val="000000"/>
                </a:solidFill>
                <a:latin typeface="Lucida Console" panose="020B0609040504020204" pitchFamily="49" charset="0"/>
              </a:rPr>
              <a:t>;</a:t>
            </a:r>
            <a:br>
              <a:rPr lang="en-US" altLang="zh-TW" sz="1900" dirty="0">
                <a:solidFill>
                  <a:srgbClr val="000000"/>
                </a:solidFill>
                <a:latin typeface="Lucida Console" panose="020B0609040504020204" pitchFamily="49" charset="0"/>
              </a:rPr>
            </a:br>
            <a:r>
              <a:rPr lang="en-US" altLang="zh-TW" sz="1900" dirty="0">
                <a:solidFill>
                  <a:srgbClr val="0000FF"/>
                </a:solidFill>
                <a:latin typeface="Lucida Console" panose="020B0609040504020204" pitchFamily="49" charset="0"/>
              </a:rPr>
              <a:t>else </a:t>
            </a:r>
            <a:r>
              <a:rPr lang="en-US" altLang="zh-TW" sz="1900" dirty="0">
                <a:solidFill>
                  <a:srgbClr val="00BF00"/>
                </a:solidFill>
                <a:latin typeface="Lucida Console" panose="020B0609040504020204" pitchFamily="49" charset="0"/>
              </a:rPr>
              <a:t>// less than 60 gets "F"</a:t>
            </a:r>
            <a:br>
              <a:rPr lang="en-US" altLang="zh-TW" sz="1900" dirty="0">
                <a:solidFill>
                  <a:srgbClr val="00BF00"/>
                </a:solidFill>
                <a:latin typeface="Lucida Console" panose="020B0609040504020204" pitchFamily="49" charset="0"/>
              </a:rPr>
            </a:br>
            <a:r>
              <a:rPr lang="en-US" altLang="zh-TW" sz="1900" dirty="0">
                <a:solidFill>
                  <a:srgbClr val="000000"/>
                </a:solidFill>
                <a:latin typeface="Lucida Console" panose="020B0609040504020204" pitchFamily="49" charset="0"/>
              </a:rPr>
              <a:t>   </a:t>
            </a:r>
            <a:r>
              <a:rPr lang="en-US" altLang="zh-TW" sz="1900" dirty="0" err="1">
                <a:solidFill>
                  <a:srgbClr val="000000"/>
                </a:solidFill>
                <a:latin typeface="Lucida Console" panose="020B0609040504020204" pitchFamily="49" charset="0"/>
              </a:rPr>
              <a:t>cout</a:t>
            </a:r>
            <a:r>
              <a:rPr lang="en-US" altLang="zh-TW" sz="1900" dirty="0">
                <a:solidFill>
                  <a:srgbClr val="000000"/>
                </a:solidFill>
                <a:latin typeface="Lucida Console" panose="020B0609040504020204" pitchFamily="49" charset="0"/>
              </a:rPr>
              <a:t> &lt;&lt; </a:t>
            </a:r>
            <a:r>
              <a:rPr lang="en-US" altLang="zh-TW" sz="1900" dirty="0">
                <a:solidFill>
                  <a:srgbClr val="128AFF"/>
                </a:solidFill>
                <a:latin typeface="Lucida Console" panose="020B0609040504020204" pitchFamily="49" charset="0"/>
              </a:rPr>
              <a:t>"F"</a:t>
            </a:r>
            <a:r>
              <a:rPr lang="en-US" altLang="zh-TW" sz="1900" dirty="0">
                <a:solidFill>
                  <a:srgbClr val="000000"/>
                </a:solidFill>
                <a:latin typeface="Lucida Console" panose="020B0609040504020204" pitchFamily="49" charset="0"/>
              </a:rPr>
              <a:t>;</a:t>
            </a:r>
          </a:p>
          <a:p>
            <a:pPr>
              <a:lnSpc>
                <a:spcPct val="95000"/>
              </a:lnSpc>
              <a:spcBef>
                <a:spcPts val="600"/>
              </a:spcBef>
            </a:pPr>
            <a:r>
              <a:rPr lang="en-US" altLang="zh-TW" sz="2400" dirty="0">
                <a:solidFill>
                  <a:srgbClr val="000000"/>
                </a:solidFill>
                <a:latin typeface="Times New Roman" panose="02020603050405020304" pitchFamily="18" charset="0"/>
              </a:rPr>
              <a:t>The two forms are identical except for the spacing and  indentation, which the compiler ignores.</a:t>
            </a:r>
          </a:p>
          <a:p>
            <a:pPr>
              <a:lnSpc>
                <a:spcPct val="95000"/>
              </a:lnSpc>
            </a:pPr>
            <a:r>
              <a:rPr lang="en-US" altLang="zh-TW" sz="2400" dirty="0">
                <a:solidFill>
                  <a:srgbClr val="000000"/>
                </a:solidFill>
                <a:latin typeface="Times New Roman" panose="02020603050405020304" pitchFamily="18" charset="0"/>
              </a:rPr>
              <a:t>The latter form is popular because it avoids deep indentation.</a:t>
            </a:r>
          </a:p>
        </p:txBody>
      </p:sp>
    </p:spTree>
    <p:extLst>
      <p:ext uri="{BB962C8B-B14F-4D97-AF65-F5344CB8AC3E}">
        <p14:creationId xmlns:p14="http://schemas.microsoft.com/office/powerpoint/2010/main" val="18063426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B7B474-ADE0-184B-A39C-69241C0228F1}"/>
              </a:ext>
            </a:extLst>
          </p:cNvPr>
          <p:cNvSpPr>
            <a:spLocks noGrp="1"/>
          </p:cNvSpPr>
          <p:nvPr>
            <p:ph type="sldNum" sz="quarter" idx="12"/>
          </p:nvPr>
        </p:nvSpPr>
        <p:spPr/>
        <p:txBody>
          <a:bodyPr/>
          <a:lstStyle/>
          <a:p>
            <a:fld id="{4E77BC79-9480-1042-96E1-82B94DA0811E}" type="slidenum">
              <a:rPr lang="en-US" smtClean="0"/>
              <a:t>23</a:t>
            </a:fld>
            <a:endParaRPr lang="en-US"/>
          </a:p>
        </p:txBody>
      </p:sp>
      <p:sp>
        <p:nvSpPr>
          <p:cNvPr id="3" name="Title 2">
            <a:extLst>
              <a:ext uri="{FF2B5EF4-FFF2-40B4-BE49-F238E27FC236}">
                <a16:creationId xmlns:a16="http://schemas.microsoft.com/office/drawing/2014/main" id="{C9C2A7B3-8166-7D43-AD67-16AF80E16F34}"/>
              </a:ext>
            </a:extLst>
          </p:cNvPr>
          <p:cNvSpPr>
            <a:spLocks noGrp="1"/>
          </p:cNvSpPr>
          <p:nvPr>
            <p:ph type="title"/>
          </p:nvPr>
        </p:nvSpPr>
        <p:spPr/>
        <p:txBody>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D3805DF5-CE0D-EC45-AD7A-39B1173363D7}"/>
              </a:ext>
            </a:extLst>
          </p:cNvPr>
          <p:cNvSpPr>
            <a:spLocks noGrp="1"/>
          </p:cNvSpPr>
          <p:nvPr>
            <p:ph idx="1"/>
          </p:nvPr>
        </p:nvSpPr>
        <p:spPr>
          <a:xfrm>
            <a:off x="628650" y="1295944"/>
            <a:ext cx="7886700" cy="5281319"/>
          </a:xfrm>
        </p:spPr>
        <p:txBody>
          <a:bodyPr>
            <a:normAutofit/>
          </a:bodyPr>
          <a:lstStyle/>
          <a:p>
            <a:pPr>
              <a:spcBef>
                <a:spcPct val="0"/>
              </a:spcBef>
            </a:pPr>
            <a:r>
              <a:rPr lang="en-US" altLang="zh-TW" sz="2400" dirty="0">
                <a:solidFill>
                  <a:srgbClr val="000000"/>
                </a:solidFill>
                <a:latin typeface="Times New Roman" panose="02020603050405020304" pitchFamily="18" charset="0"/>
              </a:rPr>
              <a:t>The C++ compiler always associates an </a:t>
            </a:r>
            <a:r>
              <a:rPr lang="en-US" altLang="zh-TW" sz="2400" dirty="0">
                <a:solidFill>
                  <a:srgbClr val="000000"/>
                </a:solidFill>
                <a:latin typeface="Lucida Console" panose="020B0609040504020204" pitchFamily="49" charset="0"/>
              </a:rPr>
              <a:t>if</a:t>
            </a:r>
            <a:r>
              <a:rPr lang="en-US" altLang="zh-TW" sz="2400" dirty="0">
                <a:solidFill>
                  <a:srgbClr val="000000"/>
                </a:solidFill>
                <a:latin typeface="Times New Roman" panose="02020603050405020304" pitchFamily="18" charset="0"/>
              </a:rPr>
              <a:t> or </a:t>
            </a:r>
            <a:r>
              <a:rPr lang="en-US" altLang="zh-TW" sz="2400" dirty="0">
                <a:solidFill>
                  <a:srgbClr val="000000"/>
                </a:solidFill>
                <a:latin typeface="Lucida Console" panose="020B0609040504020204" pitchFamily="49" charset="0"/>
              </a:rPr>
              <a:t>else</a:t>
            </a:r>
            <a:r>
              <a:rPr lang="en-US" altLang="zh-TW" sz="2400" dirty="0">
                <a:solidFill>
                  <a:srgbClr val="000000"/>
                </a:solidFill>
                <a:latin typeface="Times New Roman" panose="02020603050405020304" pitchFamily="18" charset="0"/>
              </a:rPr>
              <a:t> with the immediately preceding actions.</a:t>
            </a:r>
          </a:p>
          <a:p>
            <a:pPr>
              <a:spcBef>
                <a:spcPct val="0"/>
              </a:spcBef>
              <a:spcAft>
                <a:spcPts val="400"/>
              </a:spcAft>
            </a:pPr>
            <a:r>
              <a:rPr lang="en-US" altLang="zh-TW" sz="2400" dirty="0">
                <a:solidFill>
                  <a:srgbClr val="000000"/>
                </a:solidFill>
                <a:latin typeface="Times New Roman" panose="02020603050405020304" pitchFamily="18" charset="0"/>
              </a:rPr>
              <a:t>This behavior can lead to the </a:t>
            </a:r>
            <a:r>
              <a:rPr lang="en-US" altLang="zh-TW" sz="2400" dirty="0">
                <a:solidFill>
                  <a:srgbClr val="0000FF"/>
                </a:solidFill>
                <a:latin typeface="Times New Roman" panose="02020603050405020304" pitchFamily="18" charset="0"/>
              </a:rPr>
              <a:t>dangling-</a:t>
            </a:r>
            <a:r>
              <a:rPr lang="en-US" altLang="zh-TW" sz="2400" dirty="0">
                <a:solidFill>
                  <a:srgbClr val="0000FF"/>
                </a:solidFill>
                <a:latin typeface="LucidaSansTypewriter" pitchFamily="49" charset="0"/>
              </a:rPr>
              <a:t>else</a:t>
            </a:r>
            <a:r>
              <a:rPr lang="en-US" altLang="zh-TW" sz="2400" dirty="0">
                <a:solidFill>
                  <a:srgbClr val="0000FF"/>
                </a:solidFill>
                <a:latin typeface="Times New Roman" panose="02020603050405020304" pitchFamily="18" charset="0"/>
              </a:rPr>
              <a:t> problem</a:t>
            </a:r>
            <a:r>
              <a:rPr lang="en-US" altLang="zh-TW" sz="2400" dirty="0">
                <a:solidFill>
                  <a:srgbClr val="000000"/>
                </a:solidFill>
                <a:latin typeface="Times New Roman" panose="02020603050405020304" pitchFamily="18" charset="0"/>
              </a:rPr>
              <a:t>.</a:t>
            </a:r>
          </a:p>
          <a:p>
            <a:pPr marL="914400" lvl="2" indent="0">
              <a:lnSpc>
                <a:spcPct val="80000"/>
              </a:lnSpc>
              <a:buNone/>
            </a:pPr>
            <a:r>
              <a:rPr lang="en-US" altLang="zh-TW" dirty="0">
                <a:solidFill>
                  <a:srgbClr val="0000FF"/>
                </a:solidFill>
                <a:latin typeface="Lucida Console" panose="020B0609040504020204" pitchFamily="49" charset="0"/>
              </a:rPr>
              <a:t>if</a:t>
            </a:r>
            <a:r>
              <a:rPr lang="en-US" altLang="zh-TW" dirty="0">
                <a:solidFill>
                  <a:srgbClr val="000000"/>
                </a:solidFill>
                <a:latin typeface="Lucida Console" panose="020B0609040504020204" pitchFamily="49" charset="0"/>
              </a:rPr>
              <a:t> ( x &gt; </a:t>
            </a:r>
            <a:r>
              <a:rPr lang="en-US" altLang="zh-TW" dirty="0">
                <a:solidFill>
                  <a:srgbClr val="128AFF"/>
                </a:solidFill>
                <a:latin typeface="Lucida Console" panose="020B0609040504020204" pitchFamily="49" charset="0"/>
              </a:rPr>
              <a:t>5</a:t>
            </a:r>
            <a:r>
              <a:rPr lang="en-US" altLang="zh-TW" dirty="0">
                <a:solidFill>
                  <a:srgbClr val="000000"/>
                </a:solidFill>
                <a:latin typeface="Lucida Console" panose="020B0609040504020204" pitchFamily="49" charset="0"/>
              </a:rPr>
              <a:t> )</a:t>
            </a:r>
            <a:br>
              <a:rPr lang="en-US" altLang="zh-TW" dirty="0">
                <a:solidFill>
                  <a:srgbClr val="000000"/>
                </a:solidFill>
                <a:latin typeface="Lucida Console" panose="020B0609040504020204" pitchFamily="49" charset="0"/>
              </a:rPr>
            </a:br>
            <a:r>
              <a:rPr lang="en-US" altLang="zh-TW" dirty="0">
                <a:solidFill>
                  <a:srgbClr val="000000"/>
                </a:solidFill>
                <a:latin typeface="Lucida Console" panose="020B0609040504020204" pitchFamily="49" charset="0"/>
              </a:rPr>
              <a:t>   </a:t>
            </a:r>
            <a:r>
              <a:rPr lang="en-US" altLang="zh-TW" dirty="0">
                <a:solidFill>
                  <a:srgbClr val="0000FF"/>
                </a:solidFill>
                <a:latin typeface="Lucida Console" panose="020B0609040504020204" pitchFamily="49" charset="0"/>
              </a:rPr>
              <a:t>if</a:t>
            </a:r>
            <a:r>
              <a:rPr lang="en-US" altLang="zh-TW" dirty="0">
                <a:solidFill>
                  <a:srgbClr val="000000"/>
                </a:solidFill>
                <a:latin typeface="Lucida Console" panose="020B0609040504020204" pitchFamily="49" charset="0"/>
              </a:rPr>
              <a:t> ( y &gt; </a:t>
            </a:r>
            <a:r>
              <a:rPr lang="en-US" altLang="zh-TW" dirty="0">
                <a:solidFill>
                  <a:srgbClr val="128AFF"/>
                </a:solidFill>
                <a:latin typeface="Lucida Console" panose="020B0609040504020204" pitchFamily="49" charset="0"/>
              </a:rPr>
              <a:t>5</a:t>
            </a:r>
            <a:r>
              <a:rPr lang="en-US" altLang="zh-TW" dirty="0">
                <a:solidFill>
                  <a:srgbClr val="000000"/>
                </a:solidFill>
                <a:latin typeface="Lucida Console" panose="020B0609040504020204" pitchFamily="49" charset="0"/>
              </a:rPr>
              <a:t> )</a:t>
            </a:r>
            <a:br>
              <a:rPr lang="en-US" altLang="zh-TW" dirty="0">
                <a:solidFill>
                  <a:srgbClr val="000000"/>
                </a:solidFill>
                <a:latin typeface="Lucida Console" panose="020B0609040504020204" pitchFamily="49" charset="0"/>
              </a:rPr>
            </a:br>
            <a:r>
              <a:rPr lang="en-US" altLang="zh-TW" dirty="0">
                <a:solidFill>
                  <a:srgbClr val="000000"/>
                </a:solidFill>
                <a:latin typeface="Lucida Console" panose="020B0609040504020204" pitchFamily="49" charset="0"/>
              </a:rPr>
              <a:t>      </a:t>
            </a:r>
            <a:r>
              <a:rPr lang="en-US" altLang="zh-TW" dirty="0" err="1">
                <a:solidFill>
                  <a:srgbClr val="000000"/>
                </a:solidFill>
                <a:latin typeface="Lucida Console" panose="020B0609040504020204" pitchFamily="49" charset="0"/>
              </a:rPr>
              <a:t>cout</a:t>
            </a:r>
            <a:r>
              <a:rPr lang="en-US" altLang="zh-TW" dirty="0">
                <a:solidFill>
                  <a:srgbClr val="000000"/>
                </a:solidFill>
                <a:latin typeface="Lucida Console" panose="020B0609040504020204" pitchFamily="49" charset="0"/>
              </a:rPr>
              <a:t> &lt;&lt; </a:t>
            </a:r>
            <a:r>
              <a:rPr lang="en-US" altLang="zh-TW" dirty="0">
                <a:solidFill>
                  <a:srgbClr val="128AFF"/>
                </a:solidFill>
                <a:latin typeface="Lucida Console" panose="020B0609040504020204" pitchFamily="49" charset="0"/>
              </a:rPr>
              <a:t>"x and y are &gt; 5"</a:t>
            </a:r>
            <a:r>
              <a:rPr lang="en-US" altLang="zh-TW" dirty="0">
                <a:solidFill>
                  <a:srgbClr val="000000"/>
                </a:solidFill>
                <a:latin typeface="Lucida Console" panose="020B0609040504020204" pitchFamily="49" charset="0"/>
              </a:rPr>
              <a:t>;</a:t>
            </a:r>
            <a:br>
              <a:rPr lang="en-US" altLang="zh-TW" dirty="0">
                <a:solidFill>
                  <a:srgbClr val="000000"/>
                </a:solidFill>
                <a:latin typeface="Lucida Console" panose="020B0609040504020204" pitchFamily="49" charset="0"/>
              </a:rPr>
            </a:br>
            <a:r>
              <a:rPr lang="en-US" altLang="zh-TW" dirty="0">
                <a:solidFill>
                  <a:srgbClr val="0000FF"/>
                </a:solidFill>
                <a:latin typeface="Lucida Console" panose="020B0609040504020204" pitchFamily="49" charset="0"/>
              </a:rPr>
              <a:t>else</a:t>
            </a:r>
            <a:br>
              <a:rPr lang="en-US" altLang="zh-TW" dirty="0">
                <a:solidFill>
                  <a:srgbClr val="0000FF"/>
                </a:solidFill>
                <a:latin typeface="Lucida Console" panose="020B0609040504020204" pitchFamily="49" charset="0"/>
              </a:rPr>
            </a:br>
            <a:r>
              <a:rPr lang="en-US" altLang="zh-TW" dirty="0">
                <a:solidFill>
                  <a:srgbClr val="000000"/>
                </a:solidFill>
                <a:latin typeface="Lucida Console" panose="020B0609040504020204" pitchFamily="49" charset="0"/>
              </a:rPr>
              <a:t>      </a:t>
            </a:r>
            <a:r>
              <a:rPr lang="en-US" altLang="zh-TW" dirty="0" err="1">
                <a:solidFill>
                  <a:srgbClr val="000000"/>
                </a:solidFill>
                <a:latin typeface="Lucida Console" panose="020B0609040504020204" pitchFamily="49" charset="0"/>
              </a:rPr>
              <a:t>cout</a:t>
            </a:r>
            <a:r>
              <a:rPr lang="en-US" altLang="zh-TW" dirty="0">
                <a:solidFill>
                  <a:srgbClr val="000000"/>
                </a:solidFill>
                <a:latin typeface="Lucida Console" panose="020B0609040504020204" pitchFamily="49" charset="0"/>
              </a:rPr>
              <a:t> &lt;&lt; </a:t>
            </a:r>
            <a:r>
              <a:rPr lang="en-US" altLang="zh-TW" dirty="0">
                <a:solidFill>
                  <a:srgbClr val="128AFF"/>
                </a:solidFill>
                <a:latin typeface="Lucida Console" panose="020B0609040504020204" pitchFamily="49" charset="0"/>
              </a:rPr>
              <a:t>"x is &lt;= 5"</a:t>
            </a:r>
            <a:r>
              <a:rPr lang="en-US" altLang="zh-TW" dirty="0">
                <a:solidFill>
                  <a:srgbClr val="000000"/>
                </a:solidFill>
                <a:latin typeface="Lucida Console" panose="020B0609040504020204" pitchFamily="49" charset="0"/>
              </a:rPr>
              <a:t>;</a:t>
            </a:r>
          </a:p>
          <a:p>
            <a:pPr>
              <a:spcBef>
                <a:spcPts val="800"/>
              </a:spcBef>
              <a:spcAft>
                <a:spcPts val="400"/>
              </a:spcAft>
            </a:pPr>
            <a:r>
              <a:rPr lang="en-US" altLang="zh-TW" sz="2400" dirty="0">
                <a:solidFill>
                  <a:srgbClr val="000000"/>
                </a:solidFill>
                <a:latin typeface="Times New Roman" panose="02020603050405020304" pitchFamily="18" charset="0"/>
              </a:rPr>
              <a:t>What’s the difference with a pair of braces (</a:t>
            </a:r>
            <a:r>
              <a:rPr lang="en-US" altLang="zh-TW" sz="2400" dirty="0">
                <a:solidFill>
                  <a:srgbClr val="000000"/>
                </a:solidFill>
                <a:latin typeface="Lucida Console" panose="020B0609040504020204" pitchFamily="49" charset="0"/>
              </a:rPr>
              <a:t>{}</a:t>
            </a:r>
            <a:r>
              <a:rPr lang="en-US" altLang="zh-TW" sz="2400" dirty="0">
                <a:solidFill>
                  <a:srgbClr val="000000"/>
                </a:solidFill>
                <a:latin typeface="Times New Roman" panose="02020603050405020304" pitchFamily="18" charset="0"/>
              </a:rPr>
              <a:t>) ?</a:t>
            </a:r>
          </a:p>
          <a:p>
            <a:pPr marL="914400" lvl="2" indent="0">
              <a:lnSpc>
                <a:spcPct val="80000"/>
              </a:lnSpc>
              <a:buNone/>
            </a:pPr>
            <a:r>
              <a:rPr lang="en-US" altLang="zh-TW" dirty="0">
                <a:solidFill>
                  <a:srgbClr val="0000FF"/>
                </a:solidFill>
                <a:latin typeface="Lucida Console" panose="020B0609040504020204" pitchFamily="49" charset="0"/>
              </a:rPr>
              <a:t>if</a:t>
            </a:r>
            <a:r>
              <a:rPr lang="en-US" altLang="zh-TW" dirty="0">
                <a:solidFill>
                  <a:srgbClr val="000000"/>
                </a:solidFill>
                <a:latin typeface="Lucida Console" panose="020B0609040504020204" pitchFamily="49" charset="0"/>
              </a:rPr>
              <a:t> ( x &gt; </a:t>
            </a:r>
            <a:r>
              <a:rPr lang="en-US" altLang="zh-TW" dirty="0">
                <a:solidFill>
                  <a:srgbClr val="128AFF"/>
                </a:solidFill>
                <a:latin typeface="Lucida Console" panose="020B0609040504020204" pitchFamily="49" charset="0"/>
              </a:rPr>
              <a:t>5</a:t>
            </a:r>
            <a:r>
              <a:rPr lang="en-US" altLang="zh-TW" dirty="0">
                <a:solidFill>
                  <a:srgbClr val="000000"/>
                </a:solidFill>
                <a:latin typeface="Lucida Console" panose="020B0609040504020204" pitchFamily="49" charset="0"/>
              </a:rPr>
              <a:t> )</a:t>
            </a:r>
            <a:br>
              <a:rPr lang="en-US" altLang="zh-TW" dirty="0">
                <a:solidFill>
                  <a:srgbClr val="000000"/>
                </a:solidFill>
                <a:latin typeface="Lucida Console" panose="020B0609040504020204" pitchFamily="49" charset="0"/>
              </a:rPr>
            </a:br>
            <a:r>
              <a:rPr lang="en-US" altLang="zh-TW" dirty="0">
                <a:solidFill>
                  <a:srgbClr val="000000"/>
                </a:solidFill>
                <a:latin typeface="Lucida Console" panose="020B0609040504020204" pitchFamily="49" charset="0"/>
              </a:rPr>
              <a:t>{</a:t>
            </a:r>
            <a:br>
              <a:rPr lang="en-US" altLang="zh-TW" dirty="0">
                <a:solidFill>
                  <a:srgbClr val="000000"/>
                </a:solidFill>
                <a:latin typeface="Lucida Console" panose="020B0609040504020204" pitchFamily="49" charset="0"/>
              </a:rPr>
            </a:br>
            <a:r>
              <a:rPr lang="en-US" altLang="zh-TW" dirty="0">
                <a:solidFill>
                  <a:srgbClr val="000000"/>
                </a:solidFill>
                <a:latin typeface="Lucida Console" panose="020B0609040504020204" pitchFamily="49" charset="0"/>
              </a:rPr>
              <a:t>   </a:t>
            </a:r>
            <a:r>
              <a:rPr lang="en-US" altLang="zh-TW" dirty="0">
                <a:solidFill>
                  <a:srgbClr val="0000FF"/>
                </a:solidFill>
                <a:latin typeface="Lucida Console" panose="020B0609040504020204" pitchFamily="49" charset="0"/>
              </a:rPr>
              <a:t>if</a:t>
            </a:r>
            <a:r>
              <a:rPr lang="en-US" altLang="zh-TW" dirty="0">
                <a:solidFill>
                  <a:srgbClr val="000000"/>
                </a:solidFill>
                <a:latin typeface="Lucida Console" panose="020B0609040504020204" pitchFamily="49" charset="0"/>
              </a:rPr>
              <a:t> ( y &gt; </a:t>
            </a:r>
            <a:r>
              <a:rPr lang="en-US" altLang="zh-TW" dirty="0">
                <a:solidFill>
                  <a:srgbClr val="128AFF"/>
                </a:solidFill>
                <a:latin typeface="Lucida Console" panose="020B0609040504020204" pitchFamily="49" charset="0"/>
              </a:rPr>
              <a:t>5</a:t>
            </a:r>
            <a:r>
              <a:rPr lang="en-US" altLang="zh-TW" dirty="0">
                <a:solidFill>
                  <a:srgbClr val="000000"/>
                </a:solidFill>
                <a:latin typeface="Lucida Console" panose="020B0609040504020204" pitchFamily="49" charset="0"/>
              </a:rPr>
              <a:t> )</a:t>
            </a:r>
            <a:br>
              <a:rPr lang="en-US" altLang="zh-TW" dirty="0">
                <a:solidFill>
                  <a:srgbClr val="000000"/>
                </a:solidFill>
                <a:latin typeface="Lucida Console" panose="020B0609040504020204" pitchFamily="49" charset="0"/>
              </a:rPr>
            </a:br>
            <a:r>
              <a:rPr lang="en-US" altLang="zh-TW" dirty="0">
                <a:solidFill>
                  <a:srgbClr val="000000"/>
                </a:solidFill>
                <a:latin typeface="Lucida Console" panose="020B0609040504020204" pitchFamily="49" charset="0"/>
              </a:rPr>
              <a:t>      </a:t>
            </a:r>
            <a:r>
              <a:rPr lang="en-US" altLang="zh-TW" dirty="0" err="1">
                <a:solidFill>
                  <a:srgbClr val="000000"/>
                </a:solidFill>
                <a:latin typeface="Lucida Console" panose="020B0609040504020204" pitchFamily="49" charset="0"/>
              </a:rPr>
              <a:t>cout</a:t>
            </a:r>
            <a:r>
              <a:rPr lang="en-US" altLang="zh-TW" dirty="0">
                <a:solidFill>
                  <a:srgbClr val="000000"/>
                </a:solidFill>
                <a:latin typeface="Lucida Console" panose="020B0609040504020204" pitchFamily="49" charset="0"/>
              </a:rPr>
              <a:t> &lt;&lt; </a:t>
            </a:r>
            <a:r>
              <a:rPr lang="en-US" altLang="zh-TW" dirty="0">
                <a:solidFill>
                  <a:srgbClr val="128AFF"/>
                </a:solidFill>
                <a:latin typeface="Lucida Console" panose="020B0609040504020204" pitchFamily="49" charset="0"/>
              </a:rPr>
              <a:t>"x and y are &gt; 5"</a:t>
            </a:r>
            <a:r>
              <a:rPr lang="en-US" altLang="zh-TW" dirty="0">
                <a:solidFill>
                  <a:srgbClr val="000000"/>
                </a:solidFill>
                <a:latin typeface="Lucida Console" panose="020B0609040504020204" pitchFamily="49" charset="0"/>
              </a:rPr>
              <a:t>;</a:t>
            </a:r>
            <a:br>
              <a:rPr lang="en-US" altLang="zh-TW" dirty="0">
                <a:solidFill>
                  <a:srgbClr val="000000"/>
                </a:solidFill>
                <a:latin typeface="Lucida Console" panose="020B0609040504020204" pitchFamily="49" charset="0"/>
              </a:rPr>
            </a:br>
            <a:r>
              <a:rPr lang="en-US" altLang="zh-TW" dirty="0">
                <a:solidFill>
                  <a:srgbClr val="000000"/>
                </a:solidFill>
                <a:latin typeface="Lucida Console" panose="020B0609040504020204" pitchFamily="49" charset="0"/>
              </a:rPr>
              <a:t>}</a:t>
            </a:r>
            <a:br>
              <a:rPr lang="en-US" altLang="zh-TW" dirty="0">
                <a:solidFill>
                  <a:srgbClr val="000000"/>
                </a:solidFill>
                <a:latin typeface="Lucida Console" panose="020B0609040504020204" pitchFamily="49" charset="0"/>
              </a:rPr>
            </a:br>
            <a:r>
              <a:rPr lang="en-US" altLang="zh-TW" dirty="0">
                <a:solidFill>
                  <a:srgbClr val="0000FF"/>
                </a:solidFill>
                <a:latin typeface="Lucida Console" panose="020B0609040504020204" pitchFamily="49" charset="0"/>
              </a:rPr>
              <a:t>else</a:t>
            </a:r>
            <a:br>
              <a:rPr lang="en-US" altLang="zh-TW" dirty="0">
                <a:solidFill>
                  <a:srgbClr val="0000FF"/>
                </a:solidFill>
                <a:latin typeface="Lucida Console" panose="020B0609040504020204" pitchFamily="49" charset="0"/>
              </a:rPr>
            </a:br>
            <a:r>
              <a:rPr lang="en-US" altLang="zh-TW" dirty="0">
                <a:solidFill>
                  <a:srgbClr val="000000"/>
                </a:solidFill>
                <a:latin typeface="Lucida Console" panose="020B0609040504020204" pitchFamily="49" charset="0"/>
              </a:rPr>
              <a:t>   </a:t>
            </a:r>
            <a:r>
              <a:rPr lang="en-US" altLang="zh-TW" dirty="0" err="1">
                <a:solidFill>
                  <a:srgbClr val="000000"/>
                </a:solidFill>
                <a:latin typeface="Lucida Console" panose="020B0609040504020204" pitchFamily="49" charset="0"/>
              </a:rPr>
              <a:t>cout</a:t>
            </a:r>
            <a:r>
              <a:rPr lang="en-US" altLang="zh-TW" dirty="0">
                <a:solidFill>
                  <a:srgbClr val="000000"/>
                </a:solidFill>
                <a:latin typeface="Lucida Console" panose="020B0609040504020204" pitchFamily="49" charset="0"/>
              </a:rPr>
              <a:t> &lt;&lt; </a:t>
            </a:r>
            <a:r>
              <a:rPr lang="en-US" altLang="zh-TW" dirty="0">
                <a:solidFill>
                  <a:srgbClr val="128AFF"/>
                </a:solidFill>
                <a:latin typeface="Lucida Console" panose="020B0609040504020204" pitchFamily="49" charset="0"/>
              </a:rPr>
              <a:t>"x is &lt;= 5"</a:t>
            </a:r>
            <a:r>
              <a:rPr lang="en-US" altLang="zh-TW" dirty="0">
                <a:solidFill>
                  <a:srgbClr val="000000"/>
                </a:solidFill>
                <a:latin typeface="Lucida Console" panose="020B0609040504020204" pitchFamily="49" charset="0"/>
              </a:rPr>
              <a:t>;</a:t>
            </a:r>
          </a:p>
        </p:txBody>
      </p:sp>
    </p:spTree>
    <p:extLst>
      <p:ext uri="{BB962C8B-B14F-4D97-AF65-F5344CB8AC3E}">
        <p14:creationId xmlns:p14="http://schemas.microsoft.com/office/powerpoint/2010/main" val="15223698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3BD75E2-01BF-334C-9B1E-45A202B27D1B}"/>
              </a:ext>
            </a:extLst>
          </p:cNvPr>
          <p:cNvSpPr>
            <a:spLocks noGrp="1"/>
          </p:cNvSpPr>
          <p:nvPr>
            <p:ph type="sldNum" sz="quarter" idx="12"/>
          </p:nvPr>
        </p:nvSpPr>
        <p:spPr/>
        <p:txBody>
          <a:bodyPr/>
          <a:lstStyle/>
          <a:p>
            <a:fld id="{4E77BC79-9480-1042-96E1-82B94DA0811E}" type="slidenum">
              <a:rPr lang="en-US" smtClean="0"/>
              <a:t>24</a:t>
            </a:fld>
            <a:endParaRPr lang="en-US"/>
          </a:p>
        </p:txBody>
      </p:sp>
      <p:sp>
        <p:nvSpPr>
          <p:cNvPr id="3" name="Title 2">
            <a:extLst>
              <a:ext uri="{FF2B5EF4-FFF2-40B4-BE49-F238E27FC236}">
                <a16:creationId xmlns:a16="http://schemas.microsoft.com/office/drawing/2014/main" id="{6E8660E5-EBE0-A849-BF88-86B36C78F16D}"/>
              </a:ext>
            </a:extLst>
          </p:cNvPr>
          <p:cNvSpPr>
            <a:spLocks noGrp="1"/>
          </p:cNvSpPr>
          <p:nvPr>
            <p:ph type="title"/>
          </p:nvPr>
        </p:nvSpPr>
        <p:spPr/>
        <p:txBody>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1FF5E329-EBDA-B440-8B85-3721B7A0777E}"/>
              </a:ext>
            </a:extLst>
          </p:cNvPr>
          <p:cNvSpPr>
            <a:spLocks noGrp="1"/>
          </p:cNvSpPr>
          <p:nvPr>
            <p:ph idx="1"/>
          </p:nvPr>
        </p:nvSpPr>
        <p:spPr/>
        <p:txBody>
          <a:bodyPr/>
          <a:lstStyle/>
          <a:p>
            <a:r>
              <a:rPr lang="en-US" altLang="zh-TW" sz="2400" dirty="0">
                <a:solidFill>
                  <a:srgbClr val="000000"/>
                </a:solidFill>
                <a:latin typeface="Times New Roman" panose="02020603050405020304" pitchFamily="18" charset="0"/>
              </a:rPr>
              <a:t>The </a:t>
            </a:r>
            <a:r>
              <a:rPr lang="en-US" altLang="zh-TW" sz="2400" dirty="0">
                <a:solidFill>
                  <a:srgbClr val="000000"/>
                </a:solidFill>
                <a:latin typeface="Lucida Console" panose="020B0609040504020204" pitchFamily="49" charset="0"/>
              </a:rPr>
              <a:t>if</a:t>
            </a:r>
            <a:r>
              <a:rPr lang="en-US" altLang="zh-TW" sz="2400" dirty="0">
                <a:solidFill>
                  <a:srgbClr val="000000"/>
                </a:solidFill>
                <a:latin typeface="Times New Roman" panose="02020603050405020304" pitchFamily="18" charset="0"/>
              </a:rPr>
              <a:t> selection statement expects only one statement in its body.</a:t>
            </a:r>
          </a:p>
          <a:p>
            <a:r>
              <a:rPr lang="en-US" altLang="zh-TW" sz="2400" dirty="0">
                <a:solidFill>
                  <a:srgbClr val="000000"/>
                </a:solidFill>
                <a:latin typeface="Times New Roman" panose="02020603050405020304" pitchFamily="18" charset="0"/>
              </a:rPr>
              <a:t>Similarly, the </a:t>
            </a:r>
            <a:r>
              <a:rPr lang="en-US" altLang="zh-TW" sz="2400" dirty="0">
                <a:solidFill>
                  <a:srgbClr val="000000"/>
                </a:solidFill>
                <a:latin typeface="Lucida Console" panose="020B0609040504020204" pitchFamily="49" charset="0"/>
              </a:rPr>
              <a:t>if</a:t>
            </a:r>
            <a:r>
              <a:rPr lang="en-US" altLang="zh-TW" sz="2400" dirty="0">
                <a:solidFill>
                  <a:srgbClr val="000000"/>
                </a:solidFill>
                <a:latin typeface="Times New Roman" panose="02020603050405020304" pitchFamily="18" charset="0"/>
              </a:rPr>
              <a:t> and </a:t>
            </a:r>
            <a:r>
              <a:rPr lang="en-US" altLang="zh-TW" sz="2400" dirty="0">
                <a:solidFill>
                  <a:srgbClr val="000000"/>
                </a:solidFill>
                <a:latin typeface="Lucida Console" panose="020B0609040504020204" pitchFamily="49" charset="0"/>
              </a:rPr>
              <a:t>else</a:t>
            </a:r>
            <a:r>
              <a:rPr lang="en-US" altLang="zh-TW" sz="2400" dirty="0">
                <a:solidFill>
                  <a:srgbClr val="000000"/>
                </a:solidFill>
                <a:latin typeface="Times New Roman" panose="02020603050405020304" pitchFamily="18" charset="0"/>
              </a:rPr>
              <a:t> parts of an </a:t>
            </a:r>
            <a:r>
              <a:rPr lang="en-US" altLang="zh-TW" sz="2400" dirty="0">
                <a:solidFill>
                  <a:srgbClr val="000000"/>
                </a:solidFill>
                <a:latin typeface="Lucida Console" panose="020B0609040504020204" pitchFamily="49" charset="0"/>
              </a:rPr>
              <a:t>if</a:t>
            </a:r>
            <a:r>
              <a:rPr lang="en-US" altLang="zh-TW" sz="2400" dirty="0">
                <a:solidFill>
                  <a:srgbClr val="000000"/>
                </a:solidFill>
                <a:latin typeface="Times New Roman" panose="02020603050405020304" pitchFamily="18" charset="0"/>
              </a:rPr>
              <a:t>…</a:t>
            </a:r>
            <a:r>
              <a:rPr lang="en-US" altLang="zh-TW" sz="2400" dirty="0">
                <a:solidFill>
                  <a:srgbClr val="000000"/>
                </a:solidFill>
                <a:latin typeface="Lucida Console" panose="020B0609040504020204" pitchFamily="49" charset="0"/>
              </a:rPr>
              <a:t>else</a:t>
            </a:r>
            <a:r>
              <a:rPr lang="en-US" altLang="zh-TW" sz="2400" dirty="0">
                <a:solidFill>
                  <a:srgbClr val="000000"/>
                </a:solidFill>
                <a:latin typeface="Times New Roman" panose="02020603050405020304" pitchFamily="18" charset="0"/>
              </a:rPr>
              <a:t> statement each expect only one body statement.</a:t>
            </a:r>
          </a:p>
          <a:p>
            <a:r>
              <a:rPr lang="en-US" altLang="zh-TW" sz="2400" dirty="0">
                <a:solidFill>
                  <a:srgbClr val="000000"/>
                </a:solidFill>
                <a:latin typeface="Times New Roman" panose="02020603050405020304" pitchFamily="18" charset="0"/>
              </a:rPr>
              <a:t>To include several statements in the body of an </a:t>
            </a:r>
            <a:r>
              <a:rPr lang="en-US" altLang="zh-TW" sz="2400" dirty="0">
                <a:solidFill>
                  <a:srgbClr val="000000"/>
                </a:solidFill>
                <a:latin typeface="Lucida Console" panose="020B0609040504020204" pitchFamily="49" charset="0"/>
              </a:rPr>
              <a:t>if</a:t>
            </a:r>
            <a:r>
              <a:rPr lang="en-US" altLang="zh-TW" sz="2400" dirty="0">
                <a:solidFill>
                  <a:srgbClr val="000000"/>
                </a:solidFill>
                <a:latin typeface="Times New Roman" panose="02020603050405020304" pitchFamily="18" charset="0"/>
              </a:rPr>
              <a:t> or in either part of an </a:t>
            </a:r>
            <a:r>
              <a:rPr lang="en-US" altLang="zh-TW" sz="2400" dirty="0">
                <a:solidFill>
                  <a:srgbClr val="000000"/>
                </a:solidFill>
                <a:latin typeface="Lucida Console" panose="020B0609040504020204" pitchFamily="49" charset="0"/>
              </a:rPr>
              <a:t>if</a:t>
            </a:r>
            <a:r>
              <a:rPr lang="en-US" altLang="zh-TW" sz="2400" dirty="0">
                <a:solidFill>
                  <a:srgbClr val="000000"/>
                </a:solidFill>
                <a:latin typeface="Times New Roman" panose="02020603050405020304" pitchFamily="18" charset="0"/>
              </a:rPr>
              <a:t>…</a:t>
            </a:r>
            <a:r>
              <a:rPr lang="en-US" altLang="zh-TW" sz="2400" dirty="0">
                <a:solidFill>
                  <a:srgbClr val="000000"/>
                </a:solidFill>
                <a:latin typeface="Lucida Console" panose="020B0609040504020204" pitchFamily="49" charset="0"/>
              </a:rPr>
              <a:t>else</a:t>
            </a:r>
            <a:r>
              <a:rPr lang="en-US" altLang="zh-TW" sz="2400" dirty="0">
                <a:solidFill>
                  <a:srgbClr val="000000"/>
                </a:solidFill>
                <a:latin typeface="Times New Roman" panose="02020603050405020304" pitchFamily="18" charset="0"/>
              </a:rPr>
              <a:t>, enclose the statements in braces (</a:t>
            </a:r>
            <a:r>
              <a:rPr lang="en-US" altLang="zh-TW" sz="2400" dirty="0">
                <a:solidFill>
                  <a:srgbClr val="000000"/>
                </a:solidFill>
                <a:latin typeface="Lucida Console" panose="020B0609040504020204" pitchFamily="49" charset="0"/>
              </a:rPr>
              <a:t>{</a:t>
            </a:r>
            <a:r>
              <a:rPr lang="en-US" altLang="zh-TW" sz="2400" dirty="0">
                <a:solidFill>
                  <a:srgbClr val="000000"/>
                </a:solidFill>
                <a:latin typeface="Times New Roman" panose="02020603050405020304" pitchFamily="18" charset="0"/>
              </a:rPr>
              <a:t> and </a:t>
            </a:r>
            <a:r>
              <a:rPr lang="en-US" altLang="zh-TW" sz="2400" dirty="0">
                <a:solidFill>
                  <a:srgbClr val="000000"/>
                </a:solidFill>
                <a:latin typeface="Lucida Console" panose="020B0609040504020204" pitchFamily="49" charset="0"/>
              </a:rPr>
              <a:t>}</a:t>
            </a:r>
            <a:r>
              <a:rPr lang="en-US" altLang="zh-TW" sz="2400" dirty="0">
                <a:solidFill>
                  <a:srgbClr val="000000"/>
                </a:solidFill>
                <a:latin typeface="Times New Roman" panose="02020603050405020304" pitchFamily="18" charset="0"/>
              </a:rPr>
              <a:t>).</a:t>
            </a:r>
          </a:p>
          <a:p>
            <a:r>
              <a:rPr lang="en-US" altLang="zh-TW" sz="2400" dirty="0">
                <a:solidFill>
                  <a:srgbClr val="000000"/>
                </a:solidFill>
                <a:latin typeface="Times New Roman" panose="02020603050405020304" pitchFamily="18" charset="0"/>
              </a:rPr>
              <a:t>A set of statements contained within a pair of braces is called a </a:t>
            </a:r>
            <a:r>
              <a:rPr lang="en-US" altLang="zh-TW" sz="2400" dirty="0">
                <a:solidFill>
                  <a:srgbClr val="0000FF"/>
                </a:solidFill>
                <a:latin typeface="Times New Roman" panose="02020603050405020304" pitchFamily="18" charset="0"/>
              </a:rPr>
              <a:t>compound statement</a:t>
            </a:r>
            <a:r>
              <a:rPr lang="en-US" altLang="zh-TW" sz="2400" dirty="0">
                <a:solidFill>
                  <a:srgbClr val="000000"/>
                </a:solidFill>
                <a:latin typeface="Times New Roman" panose="02020603050405020304" pitchFamily="18" charset="0"/>
              </a:rPr>
              <a:t> or a </a:t>
            </a:r>
            <a:r>
              <a:rPr lang="en-US" altLang="zh-TW" sz="2400" dirty="0">
                <a:solidFill>
                  <a:srgbClr val="0000FF"/>
                </a:solidFill>
                <a:latin typeface="Times New Roman" panose="02020603050405020304" pitchFamily="18" charset="0"/>
              </a:rPr>
              <a:t>block</a:t>
            </a:r>
            <a:r>
              <a:rPr lang="en-US" altLang="zh-TW" sz="2400" dirty="0">
                <a:solidFill>
                  <a:srgbClr val="000000"/>
                </a:solidFill>
                <a:latin typeface="Times New Roman" panose="02020603050405020304" pitchFamily="18" charset="0"/>
              </a:rPr>
              <a:t>.</a:t>
            </a:r>
            <a:endParaRPr lang="en-US" altLang="zh-TW" dirty="0">
              <a:solidFill>
                <a:srgbClr val="000000"/>
              </a:solidFill>
              <a:latin typeface="Times New Roman" panose="02020603050405020304" pitchFamily="18" charset="0"/>
            </a:endParaRPr>
          </a:p>
          <a:p>
            <a:endParaRPr lang="zh-TW" altLang="en-US" dirty="0"/>
          </a:p>
          <a:p>
            <a:endParaRPr lang="en-US" dirty="0"/>
          </a:p>
        </p:txBody>
      </p:sp>
    </p:spTree>
    <p:extLst>
      <p:ext uri="{BB962C8B-B14F-4D97-AF65-F5344CB8AC3E}">
        <p14:creationId xmlns:p14="http://schemas.microsoft.com/office/powerpoint/2010/main" val="35806746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3BD75E2-01BF-334C-9B1E-45A202B27D1B}"/>
              </a:ext>
            </a:extLst>
          </p:cNvPr>
          <p:cNvSpPr>
            <a:spLocks noGrp="1"/>
          </p:cNvSpPr>
          <p:nvPr>
            <p:ph type="sldNum" sz="quarter" idx="12"/>
          </p:nvPr>
        </p:nvSpPr>
        <p:spPr/>
        <p:txBody>
          <a:bodyPr/>
          <a:lstStyle/>
          <a:p>
            <a:fld id="{4E77BC79-9480-1042-96E1-82B94DA0811E}" type="slidenum">
              <a:rPr lang="en-US" smtClean="0"/>
              <a:t>25</a:t>
            </a:fld>
            <a:endParaRPr lang="en-US"/>
          </a:p>
        </p:txBody>
      </p:sp>
      <p:sp>
        <p:nvSpPr>
          <p:cNvPr id="3" name="Title 2">
            <a:extLst>
              <a:ext uri="{FF2B5EF4-FFF2-40B4-BE49-F238E27FC236}">
                <a16:creationId xmlns:a16="http://schemas.microsoft.com/office/drawing/2014/main" id="{6E8660E5-EBE0-A849-BF88-86B36C78F16D}"/>
              </a:ext>
            </a:extLst>
          </p:cNvPr>
          <p:cNvSpPr>
            <a:spLocks noGrp="1"/>
          </p:cNvSpPr>
          <p:nvPr>
            <p:ph type="title"/>
          </p:nvPr>
        </p:nvSpPr>
        <p:spPr/>
        <p:txBody>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1FF5E329-EBDA-B440-8B85-3721B7A0777E}"/>
              </a:ext>
            </a:extLst>
          </p:cNvPr>
          <p:cNvSpPr>
            <a:spLocks noGrp="1"/>
          </p:cNvSpPr>
          <p:nvPr>
            <p:ph idx="1"/>
          </p:nvPr>
        </p:nvSpPr>
        <p:spPr/>
        <p:txBody>
          <a:bodyPr>
            <a:normAutofit lnSpcReduction="10000"/>
          </a:bodyPr>
          <a:lstStyle/>
          <a:p>
            <a:r>
              <a:rPr lang="en-US" altLang="zh-TW" sz="2400" dirty="0">
                <a:solidFill>
                  <a:srgbClr val="000000"/>
                </a:solidFill>
                <a:latin typeface="Times New Roman" panose="02020603050405020304" pitchFamily="18" charset="0"/>
              </a:rPr>
              <a:t>A block {} can be placed anywhere in a program that a single statement can be placed</a:t>
            </a:r>
          </a:p>
          <a:p>
            <a:endParaRPr lang="en-US" sz="2400" dirty="0">
              <a:solidFill>
                <a:srgbClr val="000000"/>
              </a:solidFill>
              <a:latin typeface="Times New Roman" panose="02020603050405020304" pitchFamily="18" charset="0"/>
            </a:endParaRPr>
          </a:p>
          <a:p>
            <a:r>
              <a:rPr lang="en-US" sz="2400" dirty="0">
                <a:solidFill>
                  <a:srgbClr val="000000"/>
                </a:solidFill>
                <a:latin typeface="Times New Roman" panose="02020603050405020304" pitchFamily="18" charset="0"/>
              </a:rPr>
              <a:t>Forgetting one or both of the braces that delimit a block can lead to syntax errors or logic errors in a program</a:t>
            </a:r>
          </a:p>
          <a:p>
            <a:pPr marL="0" indent="0">
              <a:buNone/>
            </a:pPr>
            <a:r>
              <a:rPr lang="en-US" sz="2400" dirty="0">
                <a:solidFill>
                  <a:srgbClr val="FF0000"/>
                </a:solidFill>
                <a:latin typeface="Times New Roman" panose="02020603050405020304" pitchFamily="18" charset="0"/>
              </a:rPr>
              <a:t>    {  int a;      // missing ‘}’</a:t>
            </a:r>
          </a:p>
          <a:p>
            <a:pPr marL="0" indent="0">
              <a:buNone/>
            </a:pPr>
            <a:r>
              <a:rPr lang="en-US" sz="2400" dirty="0">
                <a:solidFill>
                  <a:srgbClr val="FF0000"/>
                </a:solidFill>
                <a:latin typeface="Times New Roman" panose="02020603050405020304" pitchFamily="18" charset="0"/>
              </a:rPr>
              <a:t>        </a:t>
            </a:r>
            <a:r>
              <a:rPr lang="en-US" sz="2400" dirty="0" err="1">
                <a:solidFill>
                  <a:srgbClr val="FF0000"/>
                </a:solidFill>
                <a:latin typeface="Times New Roman" panose="02020603050405020304" pitchFamily="18" charset="0"/>
              </a:rPr>
              <a:t>ing</a:t>
            </a:r>
            <a:r>
              <a:rPr lang="en-US" sz="2400" dirty="0">
                <a:solidFill>
                  <a:srgbClr val="FF0000"/>
                </a:solidFill>
                <a:latin typeface="Times New Roman" panose="02020603050405020304" pitchFamily="18" charset="0"/>
              </a:rPr>
              <a:t> b; }  // missing ‘{’ </a:t>
            </a:r>
            <a:endParaRPr lang="en-US" sz="2200" dirty="0">
              <a:solidFill>
                <a:srgbClr val="FF0000"/>
              </a:solidFill>
              <a:latin typeface="Times New Roman" panose="02020603050405020304" pitchFamily="18" charset="0"/>
            </a:endParaRPr>
          </a:p>
          <a:p>
            <a:endParaRPr lang="en-US" sz="2400" dirty="0">
              <a:solidFill>
                <a:srgbClr val="000000"/>
              </a:solidFill>
              <a:latin typeface="Times New Roman" panose="02020603050405020304" pitchFamily="18" charset="0"/>
            </a:endParaRPr>
          </a:p>
          <a:p>
            <a:r>
              <a:rPr lang="en-US" sz="2400" dirty="0">
                <a:solidFill>
                  <a:srgbClr val="000000"/>
                </a:solidFill>
                <a:latin typeface="Times New Roman" panose="02020603050405020304" pitchFamily="18" charset="0"/>
              </a:rPr>
              <a:t>Always putting the braces in an if…else statement (or any control statement) helps prevent their accidental omission, especially when adding statements to an if or else clause at a later time.</a:t>
            </a:r>
            <a:endParaRPr lang="en-US" dirty="0"/>
          </a:p>
        </p:txBody>
      </p:sp>
    </p:spTree>
    <p:extLst>
      <p:ext uri="{BB962C8B-B14F-4D97-AF65-F5344CB8AC3E}">
        <p14:creationId xmlns:p14="http://schemas.microsoft.com/office/powerpoint/2010/main" val="1032201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6346C8-F264-8849-88F6-81F461C6621E}"/>
              </a:ext>
            </a:extLst>
          </p:cNvPr>
          <p:cNvSpPr>
            <a:spLocks noGrp="1"/>
          </p:cNvSpPr>
          <p:nvPr>
            <p:ph type="sldNum" sz="quarter" idx="12"/>
          </p:nvPr>
        </p:nvSpPr>
        <p:spPr/>
        <p:txBody>
          <a:bodyPr/>
          <a:lstStyle/>
          <a:p>
            <a:fld id="{4E77BC79-9480-1042-96E1-82B94DA0811E}" type="slidenum">
              <a:rPr lang="en-US" smtClean="0"/>
              <a:t>26</a:t>
            </a:fld>
            <a:endParaRPr lang="en-US"/>
          </a:p>
        </p:txBody>
      </p:sp>
      <p:sp>
        <p:nvSpPr>
          <p:cNvPr id="3" name="Title 2">
            <a:extLst>
              <a:ext uri="{FF2B5EF4-FFF2-40B4-BE49-F238E27FC236}">
                <a16:creationId xmlns:a16="http://schemas.microsoft.com/office/drawing/2014/main" id="{00C69566-881C-DF46-AAE2-51A37628927C}"/>
              </a:ext>
            </a:extLst>
          </p:cNvPr>
          <p:cNvSpPr>
            <a:spLocks noGrp="1"/>
          </p:cNvSpPr>
          <p:nvPr>
            <p:ph type="title"/>
          </p:nvPr>
        </p:nvSpPr>
        <p:spPr/>
        <p:txBody>
          <a:bodyPr/>
          <a:lstStyle/>
          <a:p>
            <a:r>
              <a:rPr lang="en-GB" altLang="zh-TW" dirty="0"/>
              <a:t>if…else Double-Selection Statement</a:t>
            </a:r>
            <a:endParaRPr lang="en-US" dirty="0"/>
          </a:p>
        </p:txBody>
      </p:sp>
      <p:sp>
        <p:nvSpPr>
          <p:cNvPr id="4" name="Content Placeholder 3">
            <a:extLst>
              <a:ext uri="{FF2B5EF4-FFF2-40B4-BE49-F238E27FC236}">
                <a16:creationId xmlns:a16="http://schemas.microsoft.com/office/drawing/2014/main" id="{CDB9BBC2-758F-E442-BCC6-083A4BF7D297}"/>
              </a:ext>
            </a:extLst>
          </p:cNvPr>
          <p:cNvSpPr>
            <a:spLocks noGrp="1"/>
          </p:cNvSpPr>
          <p:nvPr>
            <p:ph idx="1"/>
          </p:nvPr>
        </p:nvSpPr>
        <p:spPr/>
        <p:txBody>
          <a:bodyPr>
            <a:normAutofit/>
          </a:bodyPr>
          <a:lstStyle/>
          <a:p>
            <a:r>
              <a:rPr lang="en-US" altLang="zh-TW" dirty="0">
                <a:solidFill>
                  <a:srgbClr val="000000"/>
                </a:solidFill>
                <a:latin typeface="Times New Roman" panose="02020603050405020304" pitchFamily="18" charset="0"/>
              </a:rPr>
              <a:t>Just as a block can be placed anywhere a single statement can be placed, it’s also possible to have no statement at all</a:t>
            </a:r>
          </a:p>
          <a:p>
            <a:pPr>
              <a:buNone/>
            </a:pPr>
            <a:r>
              <a:rPr lang="en-US" altLang="zh-TW" dirty="0">
                <a:solidFill>
                  <a:srgbClr val="000000"/>
                </a:solidFill>
                <a:latin typeface="Times New Roman" panose="02020603050405020304" pitchFamily="18" charset="0"/>
              </a:rPr>
              <a:t>	—called a </a:t>
            </a:r>
            <a:r>
              <a:rPr lang="en-US" altLang="zh-TW" dirty="0">
                <a:solidFill>
                  <a:srgbClr val="0000FF"/>
                </a:solidFill>
                <a:latin typeface="Times New Roman" panose="02020603050405020304" pitchFamily="18" charset="0"/>
              </a:rPr>
              <a:t>null statement</a:t>
            </a:r>
            <a:r>
              <a:rPr lang="en-US" altLang="zh-TW" dirty="0">
                <a:solidFill>
                  <a:srgbClr val="000000"/>
                </a:solidFill>
                <a:latin typeface="Times New Roman" panose="02020603050405020304" pitchFamily="18" charset="0"/>
              </a:rPr>
              <a:t> (or an </a:t>
            </a:r>
            <a:r>
              <a:rPr lang="en-US" altLang="zh-TW" dirty="0">
                <a:solidFill>
                  <a:srgbClr val="0000FF"/>
                </a:solidFill>
                <a:latin typeface="Times New Roman" panose="02020603050405020304" pitchFamily="18" charset="0"/>
              </a:rPr>
              <a:t>empty statement</a:t>
            </a:r>
            <a:r>
              <a:rPr lang="en-US" altLang="zh-TW" dirty="0">
                <a:solidFill>
                  <a:srgbClr val="000000"/>
                </a:solidFill>
                <a:latin typeface="Times New Roman" panose="02020603050405020304" pitchFamily="18" charset="0"/>
              </a:rPr>
              <a:t>).</a:t>
            </a:r>
          </a:p>
          <a:p>
            <a:pPr>
              <a:buNone/>
            </a:pPr>
            <a:r>
              <a:rPr lang="en-US" altLang="zh-TW" dirty="0">
                <a:solidFill>
                  <a:srgbClr val="000000"/>
                </a:solidFill>
                <a:latin typeface="Times New Roman" panose="02020603050405020304" pitchFamily="18" charset="0"/>
              </a:rPr>
              <a:t>{</a:t>
            </a:r>
          </a:p>
          <a:p>
            <a:pPr>
              <a:buNone/>
            </a:pPr>
            <a:r>
              <a:rPr lang="en-US" altLang="zh-TW" dirty="0">
                <a:solidFill>
                  <a:srgbClr val="000000"/>
                </a:solidFill>
                <a:latin typeface="Times New Roman" panose="02020603050405020304" pitchFamily="18" charset="0"/>
              </a:rPr>
              <a:t>    ;    // empty statement</a:t>
            </a:r>
          </a:p>
          <a:p>
            <a:pPr>
              <a:buNone/>
            </a:pPr>
            <a:r>
              <a:rPr lang="en-US" altLang="zh-TW" dirty="0">
                <a:solidFill>
                  <a:srgbClr val="000000"/>
                </a:solidFill>
                <a:latin typeface="Times New Roman" panose="02020603050405020304" pitchFamily="18" charset="0"/>
              </a:rPr>
              <a:t>}</a:t>
            </a:r>
          </a:p>
          <a:p>
            <a:r>
              <a:rPr lang="en-US" altLang="zh-TW" dirty="0">
                <a:solidFill>
                  <a:srgbClr val="000000"/>
                </a:solidFill>
                <a:latin typeface="Times New Roman" panose="02020603050405020304" pitchFamily="18" charset="0"/>
              </a:rPr>
              <a:t>The null statement is represented by placing a semicolon (</a:t>
            </a:r>
            <a:r>
              <a:rPr lang="en-US" altLang="zh-TW" dirty="0">
                <a:solidFill>
                  <a:srgbClr val="000000"/>
                </a:solidFill>
                <a:latin typeface="Lucida Console" panose="020B0609040504020204" pitchFamily="49" charset="0"/>
              </a:rPr>
              <a:t>;</a:t>
            </a:r>
            <a:r>
              <a:rPr lang="en-US" altLang="zh-TW" dirty="0">
                <a:solidFill>
                  <a:srgbClr val="000000"/>
                </a:solidFill>
                <a:latin typeface="Times New Roman" panose="02020603050405020304" pitchFamily="18" charset="0"/>
              </a:rPr>
              <a:t>) where a statement would normally be.</a:t>
            </a:r>
          </a:p>
          <a:p>
            <a:endParaRPr lang="en-US" dirty="0"/>
          </a:p>
        </p:txBody>
      </p:sp>
    </p:spTree>
    <p:extLst>
      <p:ext uri="{BB962C8B-B14F-4D97-AF65-F5344CB8AC3E}">
        <p14:creationId xmlns:p14="http://schemas.microsoft.com/office/powerpoint/2010/main" val="456778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20A3D0-8DF7-5A40-A628-4925361A4345}"/>
              </a:ext>
            </a:extLst>
          </p:cNvPr>
          <p:cNvSpPr>
            <a:spLocks noGrp="1"/>
          </p:cNvSpPr>
          <p:nvPr>
            <p:ph type="sldNum" sz="quarter" idx="12"/>
          </p:nvPr>
        </p:nvSpPr>
        <p:spPr/>
        <p:txBody>
          <a:bodyPr/>
          <a:lstStyle/>
          <a:p>
            <a:fld id="{4E77BC79-9480-1042-96E1-82B94DA0811E}" type="slidenum">
              <a:rPr lang="en-US" smtClean="0"/>
              <a:t>27</a:t>
            </a:fld>
            <a:endParaRPr lang="en-US"/>
          </a:p>
        </p:txBody>
      </p:sp>
      <p:sp>
        <p:nvSpPr>
          <p:cNvPr id="3" name="Title 2">
            <a:extLst>
              <a:ext uri="{FF2B5EF4-FFF2-40B4-BE49-F238E27FC236}">
                <a16:creationId xmlns:a16="http://schemas.microsoft.com/office/drawing/2014/main" id="{44CAE9F6-ED18-7D41-A32E-2D9DCBE7407A}"/>
              </a:ext>
            </a:extLst>
          </p:cNvPr>
          <p:cNvSpPr>
            <a:spLocks noGrp="1"/>
          </p:cNvSpPr>
          <p:nvPr>
            <p:ph type="title"/>
          </p:nvPr>
        </p:nvSpPr>
        <p:spPr/>
        <p:txBody>
          <a:bodyPr/>
          <a:lstStyle/>
          <a:p>
            <a:r>
              <a:rPr lang="en-GB" altLang="zh-TW" dirty="0"/>
              <a:t>while Repetition Statement</a:t>
            </a:r>
            <a:endParaRPr lang="en-US" dirty="0"/>
          </a:p>
        </p:txBody>
      </p:sp>
      <p:sp>
        <p:nvSpPr>
          <p:cNvPr id="4" name="Content Placeholder 3">
            <a:extLst>
              <a:ext uri="{FF2B5EF4-FFF2-40B4-BE49-F238E27FC236}">
                <a16:creationId xmlns:a16="http://schemas.microsoft.com/office/drawing/2014/main" id="{E6C2FABB-5181-CE47-82A9-7879E71F6234}"/>
              </a:ext>
            </a:extLst>
          </p:cNvPr>
          <p:cNvSpPr>
            <a:spLocks noGrp="1"/>
          </p:cNvSpPr>
          <p:nvPr>
            <p:ph idx="1"/>
          </p:nvPr>
        </p:nvSpPr>
        <p:spPr>
          <a:xfrm>
            <a:off x="628650" y="1295944"/>
            <a:ext cx="7886700" cy="5252774"/>
          </a:xfrm>
        </p:spPr>
        <p:txBody>
          <a:bodyPr>
            <a:normAutofit fontScale="92500" lnSpcReduction="10000"/>
          </a:bodyPr>
          <a:lstStyle/>
          <a:p>
            <a:pPr>
              <a:lnSpc>
                <a:spcPct val="95000"/>
              </a:lnSpc>
            </a:pPr>
            <a:r>
              <a:rPr lang="en-US" altLang="zh-TW" sz="2500" dirty="0">
                <a:solidFill>
                  <a:srgbClr val="000000"/>
                </a:solidFill>
                <a:latin typeface="Times New Roman" panose="02020603050405020304" pitchFamily="18" charset="0"/>
              </a:rPr>
              <a:t>A </a:t>
            </a:r>
            <a:r>
              <a:rPr lang="en-US" altLang="zh-TW" sz="2500" dirty="0">
                <a:solidFill>
                  <a:srgbClr val="0000FF"/>
                </a:solidFill>
                <a:latin typeface="Times New Roman" panose="02020603050405020304" pitchFamily="18" charset="0"/>
              </a:rPr>
              <a:t>repetition statement</a:t>
            </a:r>
            <a:r>
              <a:rPr lang="en-US" altLang="zh-TW" sz="2500" dirty="0">
                <a:solidFill>
                  <a:srgbClr val="000000"/>
                </a:solidFill>
                <a:latin typeface="Times New Roman" panose="02020603050405020304" pitchFamily="18" charset="0"/>
              </a:rPr>
              <a:t> (also called a </a:t>
            </a:r>
            <a:r>
              <a:rPr lang="en-US" altLang="zh-TW" sz="2500" dirty="0">
                <a:solidFill>
                  <a:srgbClr val="0000FF"/>
                </a:solidFill>
                <a:latin typeface="Times New Roman" panose="02020603050405020304" pitchFamily="18" charset="0"/>
              </a:rPr>
              <a:t>looping statement</a:t>
            </a:r>
            <a:r>
              <a:rPr lang="en-US" altLang="zh-TW" sz="2500" dirty="0">
                <a:solidFill>
                  <a:srgbClr val="000000"/>
                </a:solidFill>
                <a:latin typeface="Times New Roman" panose="02020603050405020304" pitchFamily="18" charset="0"/>
              </a:rPr>
              <a:t>) allows you to repeat an action while some condition remains true.</a:t>
            </a:r>
          </a:p>
          <a:p>
            <a:pPr marL="1371600" lvl="3" indent="0">
              <a:lnSpc>
                <a:spcPct val="95000"/>
              </a:lnSpc>
              <a:spcBef>
                <a:spcPts val="600"/>
              </a:spcBef>
              <a:buNone/>
            </a:pPr>
            <a:r>
              <a:rPr lang="en-US" altLang="zh-TW" i="1" dirty="0">
                <a:solidFill>
                  <a:srgbClr val="0026CC"/>
                </a:solidFill>
                <a:latin typeface="Times New Roman" panose="02020603050405020304" pitchFamily="18" charset="0"/>
              </a:rPr>
              <a:t>While there are more items on my shopping list</a:t>
            </a:r>
            <a:br>
              <a:rPr lang="en-US" altLang="zh-TW" i="1" dirty="0">
                <a:solidFill>
                  <a:srgbClr val="0026CC"/>
                </a:solidFill>
                <a:latin typeface="Times New Roman" panose="02020603050405020304" pitchFamily="18" charset="0"/>
              </a:rPr>
            </a:br>
            <a:r>
              <a:rPr lang="en-US" altLang="zh-TW" i="1" dirty="0">
                <a:solidFill>
                  <a:srgbClr val="0026CC"/>
                </a:solidFill>
                <a:latin typeface="Times New Roman" panose="02020603050405020304" pitchFamily="18" charset="0"/>
              </a:rPr>
              <a:t>        Purchase next item and cross it off my list</a:t>
            </a:r>
          </a:p>
          <a:p>
            <a:r>
              <a:rPr lang="en-US" altLang="zh-TW" sz="2500" dirty="0">
                <a:solidFill>
                  <a:srgbClr val="000000"/>
                </a:solidFill>
                <a:latin typeface="Times New Roman" panose="02020603050405020304" pitchFamily="18" charset="0"/>
              </a:rPr>
              <a:t>Consider a program segment designed to find the first power of 3 larger than 100.</a:t>
            </a:r>
          </a:p>
          <a:p>
            <a:pPr lvl="1"/>
            <a:r>
              <a:rPr lang="en-US" altLang="zh-TW" sz="2200" dirty="0">
                <a:solidFill>
                  <a:srgbClr val="000000"/>
                </a:solidFill>
                <a:latin typeface="Times New Roman" panose="02020603050405020304" pitchFamily="18" charset="0"/>
              </a:rPr>
              <a:t>Suppose the integer variable </a:t>
            </a:r>
            <a:r>
              <a:rPr lang="en-US" altLang="zh-TW" sz="2200" dirty="0">
                <a:solidFill>
                  <a:srgbClr val="000000"/>
                </a:solidFill>
                <a:latin typeface="Lucida Console" panose="020B0609040504020204" pitchFamily="49" charset="0"/>
              </a:rPr>
              <a:t>product</a:t>
            </a:r>
            <a:r>
              <a:rPr lang="en-US" altLang="zh-TW" sz="2200" dirty="0">
                <a:solidFill>
                  <a:srgbClr val="000000"/>
                </a:solidFill>
                <a:latin typeface="Times New Roman" panose="02020603050405020304" pitchFamily="18" charset="0"/>
              </a:rPr>
              <a:t> has been initialized to </a:t>
            </a:r>
            <a:r>
              <a:rPr lang="en-US" altLang="zh-TW" sz="2200" dirty="0">
                <a:solidFill>
                  <a:srgbClr val="000000"/>
                </a:solidFill>
                <a:latin typeface="Lucida Console" panose="020B0609040504020204" pitchFamily="49" charset="0"/>
              </a:rPr>
              <a:t>3</a:t>
            </a:r>
            <a:r>
              <a:rPr lang="en-US" altLang="zh-TW" sz="2200" dirty="0">
                <a:solidFill>
                  <a:srgbClr val="000000"/>
                </a:solidFill>
                <a:latin typeface="Times New Roman" panose="02020603050405020304" pitchFamily="18" charset="0"/>
              </a:rPr>
              <a:t>.</a:t>
            </a:r>
          </a:p>
          <a:p>
            <a:r>
              <a:rPr lang="en-US" altLang="zh-TW" sz="2500" dirty="0">
                <a:solidFill>
                  <a:srgbClr val="000000"/>
                </a:solidFill>
                <a:latin typeface="Times New Roman" panose="02020603050405020304" pitchFamily="18" charset="0"/>
              </a:rPr>
              <a:t>When the following </a:t>
            </a:r>
            <a:r>
              <a:rPr lang="en-US" altLang="zh-TW" sz="2500" dirty="0">
                <a:solidFill>
                  <a:srgbClr val="000000"/>
                </a:solidFill>
                <a:latin typeface="Lucida Console" panose="020B0609040504020204" pitchFamily="49" charset="0"/>
              </a:rPr>
              <a:t>while</a:t>
            </a:r>
            <a:r>
              <a:rPr lang="en-US" altLang="zh-TW" sz="2500" dirty="0">
                <a:solidFill>
                  <a:srgbClr val="000000"/>
                </a:solidFill>
                <a:latin typeface="Times New Roman" panose="02020603050405020304" pitchFamily="18" charset="0"/>
              </a:rPr>
              <a:t> repetition statement finishes executing, </a:t>
            </a:r>
            <a:r>
              <a:rPr lang="en-US" altLang="zh-TW" sz="2500" dirty="0">
                <a:solidFill>
                  <a:srgbClr val="000000"/>
                </a:solidFill>
                <a:latin typeface="Lucida Console" panose="020B0609040504020204" pitchFamily="49" charset="0"/>
              </a:rPr>
              <a:t>product</a:t>
            </a:r>
            <a:r>
              <a:rPr lang="en-US" altLang="zh-TW" sz="2500" dirty="0">
                <a:solidFill>
                  <a:srgbClr val="000000"/>
                </a:solidFill>
                <a:latin typeface="Times New Roman" panose="02020603050405020304" pitchFamily="18" charset="0"/>
              </a:rPr>
              <a:t> contains the result:</a:t>
            </a:r>
          </a:p>
          <a:p>
            <a:pPr marL="914400" lvl="2" indent="0">
              <a:buNone/>
            </a:pPr>
            <a:r>
              <a:rPr lang="en-US" altLang="zh-TW" dirty="0">
                <a:solidFill>
                  <a:srgbClr val="0000FF"/>
                </a:solidFill>
                <a:latin typeface="Lucida Console" panose="020B0609040504020204" pitchFamily="49" charset="0"/>
              </a:rPr>
              <a:t>int</a:t>
            </a:r>
            <a:r>
              <a:rPr lang="en-US" altLang="zh-TW" dirty="0">
                <a:solidFill>
                  <a:srgbClr val="000000"/>
                </a:solidFill>
                <a:latin typeface="Lucida Console" panose="020B0609040504020204" pitchFamily="49" charset="0"/>
              </a:rPr>
              <a:t> product = </a:t>
            </a:r>
            <a:r>
              <a:rPr lang="en-US" altLang="zh-TW" dirty="0">
                <a:solidFill>
                  <a:srgbClr val="128AFF"/>
                </a:solidFill>
                <a:latin typeface="Lucida Console" panose="020B0609040504020204" pitchFamily="49" charset="0"/>
              </a:rPr>
              <a:t>3</a:t>
            </a:r>
            <a:r>
              <a:rPr lang="en-US" altLang="zh-TW" dirty="0">
                <a:solidFill>
                  <a:srgbClr val="000000"/>
                </a:solidFill>
                <a:latin typeface="Lucida Console" panose="020B0609040504020204" pitchFamily="49" charset="0"/>
              </a:rPr>
              <a:t>;</a:t>
            </a:r>
            <a:br>
              <a:rPr lang="en-US" altLang="zh-TW" dirty="0">
                <a:solidFill>
                  <a:srgbClr val="000000"/>
                </a:solidFill>
                <a:latin typeface="Lucida Console" panose="020B0609040504020204" pitchFamily="49" charset="0"/>
              </a:rPr>
            </a:br>
            <a:br>
              <a:rPr lang="en-US" altLang="zh-TW" sz="1000" dirty="0">
                <a:solidFill>
                  <a:srgbClr val="000000"/>
                </a:solidFill>
                <a:latin typeface="Lucida Console" panose="020B0609040504020204" pitchFamily="49" charset="0"/>
              </a:rPr>
            </a:br>
            <a:r>
              <a:rPr lang="en-US" altLang="zh-TW" dirty="0">
                <a:solidFill>
                  <a:srgbClr val="0000FF"/>
                </a:solidFill>
                <a:latin typeface="Lucida Console" panose="020B0609040504020204" pitchFamily="49" charset="0"/>
              </a:rPr>
              <a:t>while</a:t>
            </a:r>
            <a:r>
              <a:rPr lang="en-US" altLang="zh-TW" dirty="0">
                <a:solidFill>
                  <a:srgbClr val="000000"/>
                </a:solidFill>
                <a:latin typeface="Lucida Console" panose="020B0609040504020204" pitchFamily="49" charset="0"/>
              </a:rPr>
              <a:t> ( product &lt;= </a:t>
            </a:r>
            <a:r>
              <a:rPr lang="en-US" altLang="zh-TW" dirty="0">
                <a:solidFill>
                  <a:srgbClr val="128AFF"/>
                </a:solidFill>
                <a:latin typeface="Lucida Console" panose="020B0609040504020204" pitchFamily="49" charset="0"/>
              </a:rPr>
              <a:t>100</a:t>
            </a:r>
            <a:r>
              <a:rPr lang="en-US" altLang="zh-TW" dirty="0">
                <a:solidFill>
                  <a:srgbClr val="000000"/>
                </a:solidFill>
                <a:latin typeface="Lucida Console" panose="020B0609040504020204" pitchFamily="49" charset="0"/>
              </a:rPr>
              <a:t> ) {</a:t>
            </a:r>
            <a:br>
              <a:rPr lang="en-US" altLang="zh-TW" dirty="0">
                <a:solidFill>
                  <a:srgbClr val="000000"/>
                </a:solidFill>
                <a:latin typeface="Lucida Console" panose="020B0609040504020204" pitchFamily="49" charset="0"/>
              </a:rPr>
            </a:br>
            <a:r>
              <a:rPr lang="en-US" altLang="zh-TW" dirty="0">
                <a:solidFill>
                  <a:srgbClr val="000000"/>
                </a:solidFill>
                <a:latin typeface="Lucida Console" panose="020B0609040504020204" pitchFamily="49" charset="0"/>
              </a:rPr>
              <a:t>   product = </a:t>
            </a:r>
            <a:r>
              <a:rPr lang="en-US" altLang="zh-TW" dirty="0">
                <a:solidFill>
                  <a:srgbClr val="128AFF"/>
                </a:solidFill>
                <a:latin typeface="Lucida Console" panose="020B0609040504020204" pitchFamily="49" charset="0"/>
              </a:rPr>
              <a:t>3</a:t>
            </a:r>
            <a:r>
              <a:rPr lang="en-US" altLang="zh-TW" dirty="0">
                <a:solidFill>
                  <a:srgbClr val="000000"/>
                </a:solidFill>
                <a:latin typeface="Lucida Console" panose="020B0609040504020204" pitchFamily="49" charset="0"/>
              </a:rPr>
              <a:t> * product;</a:t>
            </a:r>
          </a:p>
          <a:p>
            <a:pPr marL="914400" lvl="2" indent="0">
              <a:buNone/>
            </a:pPr>
            <a:r>
              <a:rPr lang="en-US" altLang="zh-TW" dirty="0">
                <a:solidFill>
                  <a:srgbClr val="000000"/>
                </a:solidFill>
                <a:latin typeface="Lucida Console" panose="020B0609040504020204" pitchFamily="49" charset="0"/>
              </a:rPr>
              <a:t>   </a:t>
            </a:r>
            <a:r>
              <a:rPr lang="en-US" altLang="zh-TW" dirty="0" err="1">
                <a:solidFill>
                  <a:srgbClr val="000000"/>
                </a:solidFill>
                <a:latin typeface="Lucida Console" panose="020B0609040504020204" pitchFamily="49" charset="0"/>
              </a:rPr>
              <a:t>cout</a:t>
            </a:r>
            <a:r>
              <a:rPr lang="en-US" altLang="zh-TW" dirty="0">
                <a:solidFill>
                  <a:srgbClr val="000000"/>
                </a:solidFill>
                <a:latin typeface="Lucida Console" panose="020B0609040504020204" pitchFamily="49" charset="0"/>
              </a:rPr>
              <a:t> &lt;&lt; product &lt;&lt; ‘\n’;</a:t>
            </a:r>
          </a:p>
          <a:p>
            <a:pPr marL="914400" lvl="2" indent="0">
              <a:buNone/>
            </a:pPr>
            <a:r>
              <a:rPr lang="en-US" altLang="zh-TW" dirty="0">
                <a:solidFill>
                  <a:srgbClr val="000000"/>
                </a:solidFill>
                <a:latin typeface="Lucida Console" panose="020B0609040504020204" pitchFamily="49" charset="0"/>
              </a:rPr>
              <a:t>}</a:t>
            </a:r>
          </a:p>
          <a:p>
            <a:endParaRPr lang="zh-TW" altLang="en-US" dirty="0"/>
          </a:p>
          <a:p>
            <a:endParaRPr lang="en-US" dirty="0"/>
          </a:p>
        </p:txBody>
      </p:sp>
    </p:spTree>
    <p:extLst>
      <p:ext uri="{BB962C8B-B14F-4D97-AF65-F5344CB8AC3E}">
        <p14:creationId xmlns:p14="http://schemas.microsoft.com/office/powerpoint/2010/main" val="351074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49FFD0-3FA8-7F4B-A815-30B86C1B4822}"/>
              </a:ext>
            </a:extLst>
          </p:cNvPr>
          <p:cNvSpPr>
            <a:spLocks noGrp="1"/>
          </p:cNvSpPr>
          <p:nvPr>
            <p:ph type="sldNum" sz="quarter" idx="12"/>
          </p:nvPr>
        </p:nvSpPr>
        <p:spPr/>
        <p:txBody>
          <a:bodyPr/>
          <a:lstStyle/>
          <a:p>
            <a:fld id="{4E77BC79-9480-1042-96E1-82B94DA0811E}" type="slidenum">
              <a:rPr lang="en-US" smtClean="0"/>
              <a:t>28</a:t>
            </a:fld>
            <a:endParaRPr lang="en-US"/>
          </a:p>
        </p:txBody>
      </p:sp>
      <p:sp>
        <p:nvSpPr>
          <p:cNvPr id="3" name="Title 2">
            <a:extLst>
              <a:ext uri="{FF2B5EF4-FFF2-40B4-BE49-F238E27FC236}">
                <a16:creationId xmlns:a16="http://schemas.microsoft.com/office/drawing/2014/main" id="{18EAD76B-24CC-E342-8F23-56336D597F8B}"/>
              </a:ext>
            </a:extLst>
          </p:cNvPr>
          <p:cNvSpPr>
            <a:spLocks noGrp="1"/>
          </p:cNvSpPr>
          <p:nvPr>
            <p:ph type="title"/>
          </p:nvPr>
        </p:nvSpPr>
        <p:spPr/>
        <p:txBody>
          <a:bodyPr/>
          <a:lstStyle/>
          <a:p>
            <a:r>
              <a:rPr lang="en-US" dirty="0"/>
              <a:t>Avoid Writing Infinite Loop!</a:t>
            </a:r>
          </a:p>
        </p:txBody>
      </p:sp>
      <p:sp>
        <p:nvSpPr>
          <p:cNvPr id="4" name="Content Placeholder 3">
            <a:extLst>
              <a:ext uri="{FF2B5EF4-FFF2-40B4-BE49-F238E27FC236}">
                <a16:creationId xmlns:a16="http://schemas.microsoft.com/office/drawing/2014/main" id="{0B432F5D-2F1C-1C4D-9036-8C309EBADAE3}"/>
              </a:ext>
            </a:extLst>
          </p:cNvPr>
          <p:cNvSpPr>
            <a:spLocks noGrp="1"/>
          </p:cNvSpPr>
          <p:nvPr>
            <p:ph idx="1"/>
          </p:nvPr>
        </p:nvSpPr>
        <p:spPr>
          <a:xfrm>
            <a:off x="628650" y="1295944"/>
            <a:ext cx="7886700" cy="5239327"/>
          </a:xfrm>
        </p:spPr>
        <p:txBody>
          <a:bodyPr>
            <a:normAutofit lnSpcReduction="10000"/>
          </a:bodyPr>
          <a:lstStyle/>
          <a:p>
            <a:r>
              <a:rPr lang="en-US" dirty="0"/>
              <a:t>Not providing, in the body of a while statement, an action that eventually causes the condition in the while to become false normally results in a logic error called an “in-finite” loop, in which repetition never stops!</a:t>
            </a:r>
          </a:p>
          <a:p>
            <a:pPr marL="914400" lvl="2" indent="0">
              <a:buNone/>
            </a:pPr>
            <a:r>
              <a:rPr lang="en-US" altLang="zh-TW" dirty="0">
                <a:solidFill>
                  <a:srgbClr val="0000FF"/>
                </a:solidFill>
                <a:latin typeface="Lucida Console" panose="020B0609040504020204" pitchFamily="49" charset="0"/>
              </a:rPr>
              <a:t>int</a:t>
            </a:r>
            <a:r>
              <a:rPr lang="en-US" altLang="zh-TW" dirty="0">
                <a:solidFill>
                  <a:srgbClr val="000000"/>
                </a:solidFill>
                <a:latin typeface="Lucida Console" panose="020B0609040504020204" pitchFamily="49" charset="0"/>
              </a:rPr>
              <a:t> product = </a:t>
            </a:r>
            <a:r>
              <a:rPr lang="en-US" altLang="zh-TW" dirty="0">
                <a:solidFill>
                  <a:srgbClr val="128AFF"/>
                </a:solidFill>
                <a:latin typeface="Lucida Console" panose="020B0609040504020204" pitchFamily="49" charset="0"/>
              </a:rPr>
              <a:t>3</a:t>
            </a:r>
            <a:r>
              <a:rPr lang="en-US" altLang="zh-TW" dirty="0">
                <a:solidFill>
                  <a:srgbClr val="000000"/>
                </a:solidFill>
                <a:latin typeface="Lucida Console" panose="020B0609040504020204" pitchFamily="49" charset="0"/>
              </a:rPr>
              <a:t>;</a:t>
            </a:r>
            <a:br>
              <a:rPr lang="en-US" altLang="zh-TW" dirty="0">
                <a:solidFill>
                  <a:srgbClr val="000000"/>
                </a:solidFill>
                <a:latin typeface="Lucida Console" panose="020B0609040504020204" pitchFamily="49" charset="0"/>
              </a:rPr>
            </a:br>
            <a:br>
              <a:rPr lang="en-US" altLang="zh-TW" sz="1000" dirty="0">
                <a:solidFill>
                  <a:srgbClr val="000000"/>
                </a:solidFill>
                <a:latin typeface="Lucida Console" panose="020B0609040504020204" pitchFamily="49" charset="0"/>
              </a:rPr>
            </a:br>
            <a:r>
              <a:rPr lang="en-US" altLang="zh-TW" dirty="0">
                <a:solidFill>
                  <a:srgbClr val="0000FF"/>
                </a:solidFill>
                <a:latin typeface="Lucida Console" panose="020B0609040504020204" pitchFamily="49" charset="0"/>
              </a:rPr>
              <a:t>while</a:t>
            </a:r>
            <a:r>
              <a:rPr lang="en-US" altLang="zh-TW" dirty="0">
                <a:solidFill>
                  <a:srgbClr val="000000"/>
                </a:solidFill>
                <a:latin typeface="Lucida Console" panose="020B0609040504020204" pitchFamily="49" charset="0"/>
              </a:rPr>
              <a:t> ( product &gt;= </a:t>
            </a:r>
            <a:r>
              <a:rPr lang="en-US" altLang="zh-TW" dirty="0">
                <a:solidFill>
                  <a:srgbClr val="128AFF"/>
                </a:solidFill>
                <a:latin typeface="Lucida Console" panose="020B0609040504020204" pitchFamily="49" charset="0"/>
              </a:rPr>
              <a:t>3</a:t>
            </a:r>
            <a:r>
              <a:rPr lang="en-US" altLang="zh-TW" dirty="0">
                <a:solidFill>
                  <a:srgbClr val="000000"/>
                </a:solidFill>
                <a:latin typeface="Lucida Console" panose="020B0609040504020204" pitchFamily="49" charset="0"/>
              </a:rPr>
              <a:t> ) {</a:t>
            </a:r>
            <a:br>
              <a:rPr lang="en-US" altLang="zh-TW" dirty="0">
                <a:solidFill>
                  <a:srgbClr val="000000"/>
                </a:solidFill>
                <a:latin typeface="Lucida Console" panose="020B0609040504020204" pitchFamily="49" charset="0"/>
              </a:rPr>
            </a:br>
            <a:r>
              <a:rPr lang="en-US" altLang="zh-TW" dirty="0">
                <a:solidFill>
                  <a:srgbClr val="000000"/>
                </a:solidFill>
                <a:latin typeface="Lucida Console" panose="020B0609040504020204" pitchFamily="49" charset="0"/>
              </a:rPr>
              <a:t>   product = </a:t>
            </a:r>
            <a:r>
              <a:rPr lang="en-US" altLang="zh-TW" dirty="0">
                <a:solidFill>
                  <a:srgbClr val="128AFF"/>
                </a:solidFill>
                <a:latin typeface="Lucida Console" panose="020B0609040504020204" pitchFamily="49" charset="0"/>
              </a:rPr>
              <a:t>3</a:t>
            </a:r>
            <a:r>
              <a:rPr lang="en-US" altLang="zh-TW" dirty="0">
                <a:solidFill>
                  <a:srgbClr val="000000"/>
                </a:solidFill>
                <a:latin typeface="Lucida Console" panose="020B0609040504020204" pitchFamily="49" charset="0"/>
              </a:rPr>
              <a:t>;</a:t>
            </a:r>
          </a:p>
          <a:p>
            <a:pPr marL="914400" lvl="2" indent="0">
              <a:buNone/>
            </a:pPr>
            <a:r>
              <a:rPr lang="en-US" altLang="zh-TW" dirty="0">
                <a:solidFill>
                  <a:srgbClr val="000000"/>
                </a:solidFill>
                <a:latin typeface="Lucida Console" panose="020B0609040504020204" pitchFamily="49" charset="0"/>
              </a:rPr>
              <a:t>}</a:t>
            </a:r>
            <a:endParaRPr lang="en-US" dirty="0"/>
          </a:p>
          <a:p>
            <a:r>
              <a:rPr lang="en-US" dirty="0"/>
              <a:t>Infinite loop makes a program appear to hang or freeze if the loop body does not contain statements that interact with the user</a:t>
            </a:r>
          </a:p>
          <a:p>
            <a:pPr lvl="1"/>
            <a:r>
              <a:rPr lang="en-US" dirty="0"/>
              <a:t>This is a very frequently used method to attack your computer (computer virus)</a:t>
            </a:r>
          </a:p>
          <a:p>
            <a:endParaRPr lang="en-US" dirty="0"/>
          </a:p>
        </p:txBody>
      </p:sp>
    </p:spTree>
    <p:extLst>
      <p:ext uri="{BB962C8B-B14F-4D97-AF65-F5344CB8AC3E}">
        <p14:creationId xmlns:p14="http://schemas.microsoft.com/office/powerpoint/2010/main" val="13367968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FA239A-70AC-9040-A6B9-B60320B72209}"/>
              </a:ext>
            </a:extLst>
          </p:cNvPr>
          <p:cNvSpPr>
            <a:spLocks noGrp="1"/>
          </p:cNvSpPr>
          <p:nvPr>
            <p:ph type="sldNum" sz="quarter" idx="12"/>
          </p:nvPr>
        </p:nvSpPr>
        <p:spPr/>
        <p:txBody>
          <a:bodyPr/>
          <a:lstStyle/>
          <a:p>
            <a:fld id="{4E77BC79-9480-1042-96E1-82B94DA0811E}" type="slidenum">
              <a:rPr lang="en-US" smtClean="0"/>
              <a:t>29</a:t>
            </a:fld>
            <a:endParaRPr lang="en-US"/>
          </a:p>
        </p:txBody>
      </p:sp>
      <p:sp>
        <p:nvSpPr>
          <p:cNvPr id="3" name="Title 2">
            <a:extLst>
              <a:ext uri="{FF2B5EF4-FFF2-40B4-BE49-F238E27FC236}">
                <a16:creationId xmlns:a16="http://schemas.microsoft.com/office/drawing/2014/main" id="{F175B106-6373-A545-A789-8311E52E0676}"/>
              </a:ext>
            </a:extLst>
          </p:cNvPr>
          <p:cNvSpPr>
            <a:spLocks noGrp="1"/>
          </p:cNvSpPr>
          <p:nvPr>
            <p:ph type="title"/>
          </p:nvPr>
        </p:nvSpPr>
        <p:spPr/>
        <p:txBody>
          <a:bodyPr/>
          <a:lstStyle/>
          <a:p>
            <a:r>
              <a:rPr lang="en-US" dirty="0"/>
              <a:t>Diagram of the While statement</a:t>
            </a:r>
          </a:p>
        </p:txBody>
      </p:sp>
      <p:sp>
        <p:nvSpPr>
          <p:cNvPr id="4" name="Content Placeholder 3">
            <a:extLst>
              <a:ext uri="{FF2B5EF4-FFF2-40B4-BE49-F238E27FC236}">
                <a16:creationId xmlns:a16="http://schemas.microsoft.com/office/drawing/2014/main" id="{53449EF6-F87F-4742-9454-7D17EBF0E066}"/>
              </a:ext>
            </a:extLst>
          </p:cNvPr>
          <p:cNvSpPr>
            <a:spLocks noGrp="1"/>
          </p:cNvSpPr>
          <p:nvPr>
            <p:ph idx="1"/>
          </p:nvPr>
        </p:nvSpPr>
        <p:spPr>
          <a:xfrm>
            <a:off x="628650" y="1295945"/>
            <a:ext cx="7886700" cy="3003340"/>
          </a:xfrm>
        </p:spPr>
        <p:txBody>
          <a:bodyPr>
            <a:normAutofit fontScale="92500" lnSpcReduction="20000"/>
          </a:bodyPr>
          <a:lstStyle/>
          <a:p>
            <a:r>
              <a:rPr lang="en-US" altLang="zh-TW" dirty="0">
                <a:solidFill>
                  <a:srgbClr val="000000"/>
                </a:solidFill>
                <a:latin typeface="Lucida Console" panose="020B0609040504020204" pitchFamily="49" charset="0"/>
              </a:rPr>
              <a:t>While</a:t>
            </a:r>
            <a:r>
              <a:rPr lang="en-US" altLang="zh-TW" dirty="0">
                <a:solidFill>
                  <a:srgbClr val="000000"/>
                </a:solidFill>
                <a:latin typeface="Times New Roman" panose="02020603050405020304" pitchFamily="18" charset="0"/>
              </a:rPr>
              <a:t> statement can be represented by a </a:t>
            </a:r>
            <a:r>
              <a:rPr lang="en-US" altLang="zh-TW" dirty="0">
                <a:solidFill>
                  <a:srgbClr val="0000FF"/>
                </a:solidFill>
                <a:latin typeface="Times New Roman" panose="02020603050405020304" pitchFamily="18" charset="0"/>
              </a:rPr>
              <a:t>merge symbol</a:t>
            </a:r>
            <a:endParaRPr lang="en-US" altLang="zh-TW" dirty="0">
              <a:solidFill>
                <a:srgbClr val="000000"/>
              </a:solidFill>
              <a:latin typeface="Times New Roman" panose="02020603050405020304" pitchFamily="18" charset="0"/>
            </a:endParaRPr>
          </a:p>
          <a:p>
            <a:r>
              <a:rPr lang="en-US" altLang="zh-TW" dirty="0">
                <a:solidFill>
                  <a:srgbClr val="000000"/>
                </a:solidFill>
                <a:latin typeface="Times New Roman" panose="02020603050405020304" pitchFamily="18" charset="0"/>
              </a:rPr>
              <a:t>The merge symbol joins the transitions from the initial state and from the action state</a:t>
            </a:r>
          </a:p>
          <a:p>
            <a:pPr lvl="1"/>
            <a:r>
              <a:rPr lang="en-US" altLang="zh-TW" sz="2200" dirty="0">
                <a:solidFill>
                  <a:srgbClr val="000000"/>
                </a:solidFill>
                <a:latin typeface="Times New Roman" panose="02020603050405020304" pitchFamily="18" charset="0"/>
              </a:rPr>
              <a:t>Determine whether the loop should begin (or continue) executing</a:t>
            </a:r>
          </a:p>
          <a:p>
            <a:pPr>
              <a:lnSpc>
                <a:spcPct val="90000"/>
              </a:lnSpc>
            </a:pPr>
            <a:r>
              <a:rPr lang="en-US" altLang="zh-TW" dirty="0">
                <a:solidFill>
                  <a:srgbClr val="000000"/>
                </a:solidFill>
                <a:latin typeface="Times New Roman" panose="02020603050405020304" pitchFamily="18" charset="0"/>
              </a:rPr>
              <a:t>A merge symbol has </a:t>
            </a:r>
            <a:r>
              <a:rPr lang="en-US" altLang="zh-TW" dirty="0">
                <a:solidFill>
                  <a:srgbClr val="0000FF"/>
                </a:solidFill>
                <a:latin typeface="Times New Roman" panose="02020603050405020304" pitchFamily="18" charset="0"/>
              </a:rPr>
              <a:t>two or more </a:t>
            </a:r>
            <a:r>
              <a:rPr lang="en-US" altLang="zh-TW" dirty="0">
                <a:latin typeface="Times New Roman" panose="02020603050405020304" pitchFamily="18" charset="0"/>
              </a:rPr>
              <a:t>input </a:t>
            </a:r>
            <a:r>
              <a:rPr lang="en-US" altLang="zh-TW" dirty="0">
                <a:solidFill>
                  <a:srgbClr val="000000"/>
                </a:solidFill>
                <a:latin typeface="Times New Roman" panose="02020603050405020304" pitchFamily="18" charset="0"/>
              </a:rPr>
              <a:t>transition arrows and </a:t>
            </a:r>
            <a:r>
              <a:rPr lang="en-US" altLang="zh-TW" dirty="0">
                <a:solidFill>
                  <a:srgbClr val="0000FF"/>
                </a:solidFill>
                <a:latin typeface="Times New Roman" panose="02020603050405020304" pitchFamily="18" charset="0"/>
              </a:rPr>
              <a:t>only one </a:t>
            </a:r>
            <a:r>
              <a:rPr lang="en-US" altLang="zh-TW" dirty="0">
                <a:solidFill>
                  <a:srgbClr val="000000"/>
                </a:solidFill>
                <a:latin typeface="Times New Roman" panose="02020603050405020304" pitchFamily="18" charset="0"/>
              </a:rPr>
              <a:t>output transition arrow</a:t>
            </a:r>
          </a:p>
          <a:p>
            <a:pPr lvl="1">
              <a:lnSpc>
                <a:spcPct val="90000"/>
              </a:lnSpc>
            </a:pPr>
            <a:r>
              <a:rPr lang="en-US" altLang="zh-TW" sz="2200" dirty="0">
                <a:solidFill>
                  <a:srgbClr val="000000"/>
                </a:solidFill>
                <a:latin typeface="Times New Roman" panose="02020603050405020304" pitchFamily="18" charset="0"/>
              </a:rPr>
              <a:t>Unlike the decision symbol, the merge symbol does not have a counterpart in C++ code</a:t>
            </a:r>
          </a:p>
          <a:p>
            <a:endParaRPr lang="zh-TW" altLang="en-US" dirty="0"/>
          </a:p>
          <a:p>
            <a:endParaRPr lang="en-US" dirty="0"/>
          </a:p>
        </p:txBody>
      </p:sp>
      <p:pic>
        <p:nvPicPr>
          <p:cNvPr id="5" name="Picture 1" descr="cpphtp7LOV_03slides_Page_24.png">
            <a:extLst>
              <a:ext uri="{FF2B5EF4-FFF2-40B4-BE49-F238E27FC236}">
                <a16:creationId xmlns:a16="http://schemas.microsoft.com/office/drawing/2014/main" id="{F0614428-9BC5-1240-B2BF-7D4B11C62FBC}"/>
              </a:ext>
            </a:extLst>
          </p:cNvPr>
          <p:cNvPicPr>
            <a:picLocks noGrp="1" noChangeAspect="1"/>
          </p:cNvPicPr>
          <p:nvPr isPhoto="1"/>
        </p:nvPicPr>
        <p:blipFill>
          <a:blip r:embed="rId2" cstate="print">
            <a:extLst>
              <a:ext uri="{28A0092B-C50C-407E-A947-70E740481C1C}">
                <a14:useLocalDpi xmlns:a14="http://schemas.microsoft.com/office/drawing/2010/main" val="0"/>
              </a:ext>
            </a:extLst>
          </a:blip>
          <a:srcRect l="11810" t="6483" r="27557" b="45380"/>
          <a:stretch>
            <a:fillRect/>
          </a:stretch>
        </p:blipFill>
        <p:spPr bwMode="auto">
          <a:xfrm>
            <a:off x="2032081" y="4108906"/>
            <a:ext cx="5079838" cy="2448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7751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64623E6-0724-FF40-A108-3FAF9C69C428}"/>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525D8F9F-C15C-1346-ADED-11D09EAA7FA2}"/>
              </a:ext>
            </a:extLst>
          </p:cNvPr>
          <p:cNvSpPr>
            <a:spLocks noGrp="1"/>
          </p:cNvSpPr>
          <p:nvPr>
            <p:ph type="title"/>
          </p:nvPr>
        </p:nvSpPr>
        <p:spPr/>
        <p:txBody>
          <a:bodyPr/>
          <a:lstStyle/>
          <a:p>
            <a:r>
              <a:rPr lang="en-US" dirty="0"/>
              <a:t>Learning Objective</a:t>
            </a:r>
          </a:p>
        </p:txBody>
      </p:sp>
      <p:pic>
        <p:nvPicPr>
          <p:cNvPr id="6" name="Picture 1" descr="cpphtp7LOV_03slides_Page_01.png">
            <a:extLst>
              <a:ext uri="{FF2B5EF4-FFF2-40B4-BE49-F238E27FC236}">
                <a16:creationId xmlns:a16="http://schemas.microsoft.com/office/drawing/2014/main" id="{C79EE3F7-9B81-E640-8D19-DE5AE820C913}"/>
              </a:ext>
            </a:extLst>
          </p:cNvPr>
          <p:cNvPicPr>
            <a:picLocks noGrp="1" noChangeAspect="1"/>
          </p:cNvPicPr>
          <p:nvPr isPhoto="1"/>
        </p:nvPicPr>
        <p:blipFill rotWithShape="1">
          <a:blip r:embed="rId3">
            <a:extLst>
              <a:ext uri="{28A0092B-C50C-407E-A947-70E740481C1C}">
                <a14:useLocalDpi xmlns:a14="http://schemas.microsoft.com/office/drawing/2010/main" val="0"/>
              </a:ext>
            </a:extLst>
          </a:blip>
          <a:srcRect l="2378" t="19722" r="27411" b="45381"/>
          <a:stretch/>
        </p:blipFill>
        <p:spPr bwMode="auto">
          <a:xfrm>
            <a:off x="561473" y="1459831"/>
            <a:ext cx="8212645" cy="247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51614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5F5FA5A-536C-EC44-8C63-8EA27C5C2587}"/>
              </a:ext>
            </a:extLst>
          </p:cNvPr>
          <p:cNvSpPr>
            <a:spLocks noGrp="1"/>
          </p:cNvSpPr>
          <p:nvPr>
            <p:ph type="sldNum" sz="quarter" idx="12"/>
          </p:nvPr>
        </p:nvSpPr>
        <p:spPr/>
        <p:txBody>
          <a:bodyPr/>
          <a:lstStyle/>
          <a:p>
            <a:fld id="{4E77BC79-9480-1042-96E1-82B94DA0811E}" type="slidenum">
              <a:rPr lang="en-US" smtClean="0"/>
              <a:t>30</a:t>
            </a:fld>
            <a:endParaRPr lang="en-US"/>
          </a:p>
        </p:txBody>
      </p:sp>
      <p:sp>
        <p:nvSpPr>
          <p:cNvPr id="3" name="Title 2">
            <a:extLst>
              <a:ext uri="{FF2B5EF4-FFF2-40B4-BE49-F238E27FC236}">
                <a16:creationId xmlns:a16="http://schemas.microsoft.com/office/drawing/2014/main" id="{406C025A-869D-C949-895A-953FC777E9DE}"/>
              </a:ext>
            </a:extLst>
          </p:cNvPr>
          <p:cNvSpPr>
            <a:spLocks noGrp="1"/>
          </p:cNvSpPr>
          <p:nvPr>
            <p:ph type="title"/>
          </p:nvPr>
        </p:nvSpPr>
        <p:spPr/>
        <p:txBody>
          <a:bodyPr>
            <a:noAutofit/>
          </a:bodyPr>
          <a:lstStyle/>
          <a:p>
            <a:r>
              <a:rPr lang="en-GB" altLang="zh-TW" sz="2600" dirty="0"/>
              <a:t>Formulating Algorithms: Counter-Controlled Repetition</a:t>
            </a:r>
            <a:endParaRPr lang="en-US" sz="2600" dirty="0"/>
          </a:p>
        </p:txBody>
      </p:sp>
      <p:sp>
        <p:nvSpPr>
          <p:cNvPr id="4" name="Content Placeholder 3">
            <a:extLst>
              <a:ext uri="{FF2B5EF4-FFF2-40B4-BE49-F238E27FC236}">
                <a16:creationId xmlns:a16="http://schemas.microsoft.com/office/drawing/2014/main" id="{1C3470C6-E73F-5345-AE2C-FABC9AC2D4CA}"/>
              </a:ext>
            </a:extLst>
          </p:cNvPr>
          <p:cNvSpPr>
            <a:spLocks noGrp="1"/>
          </p:cNvSpPr>
          <p:nvPr>
            <p:ph idx="1"/>
          </p:nvPr>
        </p:nvSpPr>
        <p:spPr/>
        <p:txBody>
          <a:bodyPr>
            <a:normAutofit lnSpcReduction="10000"/>
          </a:bodyPr>
          <a:lstStyle/>
          <a:p>
            <a:r>
              <a:rPr lang="en-US" altLang="zh-TW" sz="2500" dirty="0">
                <a:solidFill>
                  <a:srgbClr val="000000"/>
                </a:solidFill>
                <a:latin typeface="Times New Roman" panose="02020603050405020304" pitchFamily="18" charset="0"/>
              </a:rPr>
              <a:t>Consider the following problem statement:</a:t>
            </a:r>
          </a:p>
          <a:p>
            <a:pPr lvl="1"/>
            <a:r>
              <a:rPr lang="en-US" altLang="zh-TW" sz="2200" dirty="0">
                <a:solidFill>
                  <a:srgbClr val="000000"/>
                </a:solidFill>
                <a:latin typeface="Times New Roman" panose="02020603050405020304" pitchFamily="18" charset="0"/>
              </a:rPr>
              <a:t> A class of 10 students taking a quiz.</a:t>
            </a:r>
          </a:p>
          <a:p>
            <a:pPr lvl="1"/>
            <a:r>
              <a:rPr lang="en-US" altLang="zh-TW" sz="2200" dirty="0">
                <a:solidFill>
                  <a:srgbClr val="000000"/>
                </a:solidFill>
                <a:latin typeface="Times New Roman" panose="02020603050405020304" pitchFamily="18" charset="0"/>
              </a:rPr>
              <a:t>The grades (integers in the range 0 to 100) are available to you.</a:t>
            </a:r>
          </a:p>
          <a:p>
            <a:pPr lvl="1"/>
            <a:r>
              <a:rPr lang="en-US" altLang="zh-TW" sz="2200" dirty="0">
                <a:solidFill>
                  <a:srgbClr val="000000"/>
                </a:solidFill>
                <a:latin typeface="Times New Roman" panose="02020603050405020304" pitchFamily="18" charset="0"/>
              </a:rPr>
              <a:t>Calculate and display the total of all student grades and the class average on the quiz. </a:t>
            </a:r>
          </a:p>
          <a:p>
            <a:r>
              <a:rPr lang="en-US" altLang="zh-TW" sz="2500" dirty="0">
                <a:solidFill>
                  <a:srgbClr val="000000"/>
                </a:solidFill>
                <a:latin typeface="Times New Roman" panose="02020603050405020304" pitchFamily="18" charset="0"/>
              </a:rPr>
              <a:t>We use </a:t>
            </a:r>
            <a:r>
              <a:rPr lang="en-US" altLang="zh-TW" sz="2500" dirty="0">
                <a:solidFill>
                  <a:srgbClr val="0000FF"/>
                </a:solidFill>
                <a:latin typeface="Times New Roman" panose="02020603050405020304" pitchFamily="18" charset="0"/>
              </a:rPr>
              <a:t>counter-controlled repetition</a:t>
            </a:r>
            <a:r>
              <a:rPr lang="en-US" altLang="zh-TW" sz="2500" dirty="0">
                <a:solidFill>
                  <a:srgbClr val="000000"/>
                </a:solidFill>
                <a:latin typeface="Times New Roman" panose="02020603050405020304" pitchFamily="18" charset="0"/>
              </a:rPr>
              <a:t> to input the 10 grades one by one.</a:t>
            </a:r>
          </a:p>
          <a:p>
            <a:pPr lvl="1"/>
            <a:r>
              <a:rPr lang="en-US" altLang="zh-TW" sz="2200" dirty="0">
                <a:solidFill>
                  <a:srgbClr val="000000"/>
                </a:solidFill>
                <a:latin typeface="Times New Roman" panose="02020603050405020304" pitchFamily="18" charset="0"/>
              </a:rPr>
              <a:t>This technique uses a variable called a </a:t>
            </a:r>
            <a:r>
              <a:rPr lang="en-US" altLang="zh-TW" sz="2200" dirty="0">
                <a:solidFill>
                  <a:srgbClr val="0000FF"/>
                </a:solidFill>
                <a:latin typeface="Times New Roman" panose="02020603050405020304" pitchFamily="18" charset="0"/>
              </a:rPr>
              <a:t>counter</a:t>
            </a:r>
            <a:r>
              <a:rPr lang="en-US" altLang="zh-TW" sz="2200" dirty="0">
                <a:solidFill>
                  <a:srgbClr val="000000"/>
                </a:solidFill>
                <a:latin typeface="Times New Roman" panose="02020603050405020304" pitchFamily="18" charset="0"/>
              </a:rPr>
              <a:t> to control the number of times a group of statements will execute (also known as the number of </a:t>
            </a:r>
            <a:r>
              <a:rPr lang="en-US" altLang="zh-TW" sz="2200" dirty="0">
                <a:solidFill>
                  <a:srgbClr val="0000FF"/>
                </a:solidFill>
                <a:latin typeface="Times New Roman" panose="02020603050405020304" pitchFamily="18" charset="0"/>
              </a:rPr>
              <a:t>iterations</a:t>
            </a:r>
            <a:r>
              <a:rPr lang="en-US" altLang="zh-TW" sz="2200" dirty="0">
                <a:solidFill>
                  <a:srgbClr val="000000"/>
                </a:solidFill>
                <a:latin typeface="Times New Roman" panose="02020603050405020304" pitchFamily="18" charset="0"/>
              </a:rPr>
              <a:t> of the loop).</a:t>
            </a:r>
          </a:p>
          <a:p>
            <a:pPr lvl="1"/>
            <a:r>
              <a:rPr lang="en-US" altLang="zh-TW" sz="2200" dirty="0">
                <a:solidFill>
                  <a:srgbClr val="000000"/>
                </a:solidFill>
                <a:latin typeface="Times New Roman" panose="02020603050405020304" pitchFamily="18" charset="0"/>
              </a:rPr>
              <a:t>Often called </a:t>
            </a:r>
            <a:r>
              <a:rPr lang="en-US" altLang="zh-TW" sz="2200" dirty="0">
                <a:solidFill>
                  <a:srgbClr val="0000FF"/>
                </a:solidFill>
                <a:latin typeface="Times New Roman" panose="02020603050405020304" pitchFamily="18" charset="0"/>
              </a:rPr>
              <a:t>definite repetition</a:t>
            </a:r>
            <a:r>
              <a:rPr lang="en-US" altLang="zh-TW" sz="2200" dirty="0">
                <a:solidFill>
                  <a:srgbClr val="000000"/>
                </a:solidFill>
                <a:latin typeface="Times New Roman" panose="02020603050405020304" pitchFamily="18" charset="0"/>
              </a:rPr>
              <a:t> because the number of repetitions is known before the loop begins executing.</a:t>
            </a:r>
          </a:p>
        </p:txBody>
      </p:sp>
    </p:spTree>
    <p:extLst>
      <p:ext uri="{BB962C8B-B14F-4D97-AF65-F5344CB8AC3E}">
        <p14:creationId xmlns:p14="http://schemas.microsoft.com/office/powerpoint/2010/main" val="6396241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02AA43A-0FCF-B44C-8B1D-EB8F4EC6FA28}"/>
              </a:ext>
            </a:extLst>
          </p:cNvPr>
          <p:cNvSpPr>
            <a:spLocks noGrp="1"/>
          </p:cNvSpPr>
          <p:nvPr>
            <p:ph type="sldNum" sz="quarter" idx="12"/>
          </p:nvPr>
        </p:nvSpPr>
        <p:spPr/>
        <p:txBody>
          <a:bodyPr/>
          <a:lstStyle/>
          <a:p>
            <a:fld id="{4E77BC79-9480-1042-96E1-82B94DA0811E}" type="slidenum">
              <a:rPr lang="en-US" smtClean="0"/>
              <a:t>31</a:t>
            </a:fld>
            <a:endParaRPr lang="en-US"/>
          </a:p>
        </p:txBody>
      </p:sp>
      <p:sp>
        <p:nvSpPr>
          <p:cNvPr id="3" name="Title 2">
            <a:extLst>
              <a:ext uri="{FF2B5EF4-FFF2-40B4-BE49-F238E27FC236}">
                <a16:creationId xmlns:a16="http://schemas.microsoft.com/office/drawing/2014/main" id="{97DD9AA8-4D62-F242-BA48-AD447271BB05}"/>
              </a:ext>
            </a:extLst>
          </p:cNvPr>
          <p:cNvSpPr>
            <a:spLocks noGrp="1"/>
          </p:cNvSpPr>
          <p:nvPr>
            <p:ph type="title"/>
          </p:nvPr>
        </p:nvSpPr>
        <p:spPr/>
        <p:txBody>
          <a:bodyPr>
            <a:normAutofit/>
          </a:bodyPr>
          <a:lstStyle/>
          <a:p>
            <a:r>
              <a:rPr lang="en-GB" altLang="zh-TW" sz="2600" dirty="0"/>
              <a:t>Formulating Algorithms: Counter-Controlled Repetition</a:t>
            </a:r>
            <a:endParaRPr lang="en-US" sz="2600" dirty="0"/>
          </a:p>
        </p:txBody>
      </p:sp>
      <p:sp>
        <p:nvSpPr>
          <p:cNvPr id="4" name="Content Placeholder 3">
            <a:extLst>
              <a:ext uri="{FF2B5EF4-FFF2-40B4-BE49-F238E27FC236}">
                <a16:creationId xmlns:a16="http://schemas.microsoft.com/office/drawing/2014/main" id="{E51DC7DF-2FDC-BD49-BA76-00616E09E066}"/>
              </a:ext>
            </a:extLst>
          </p:cNvPr>
          <p:cNvSpPr>
            <a:spLocks noGrp="1"/>
          </p:cNvSpPr>
          <p:nvPr>
            <p:ph idx="1"/>
          </p:nvPr>
        </p:nvSpPr>
        <p:spPr/>
        <p:txBody>
          <a:bodyPr/>
          <a:lstStyle/>
          <a:p>
            <a:r>
              <a:rPr lang="en-US" altLang="zh-TW" dirty="0">
                <a:solidFill>
                  <a:srgbClr val="000000"/>
                </a:solidFill>
                <a:latin typeface="Times New Roman" panose="02020603050405020304" pitchFamily="18" charset="0"/>
              </a:rPr>
              <a:t>A </a:t>
            </a:r>
            <a:r>
              <a:rPr lang="en-US" altLang="zh-TW" dirty="0">
                <a:solidFill>
                  <a:srgbClr val="0000FF"/>
                </a:solidFill>
                <a:latin typeface="Times New Roman" panose="02020603050405020304" pitchFamily="18" charset="0"/>
              </a:rPr>
              <a:t>total</a:t>
            </a:r>
            <a:r>
              <a:rPr lang="en-US" altLang="zh-TW" dirty="0">
                <a:solidFill>
                  <a:srgbClr val="000000"/>
                </a:solidFill>
                <a:latin typeface="Times New Roman" panose="02020603050405020304" pitchFamily="18" charset="0"/>
              </a:rPr>
              <a:t> is a variable used to accumulate the sum of several values.</a:t>
            </a:r>
          </a:p>
          <a:p>
            <a:r>
              <a:rPr lang="en-US" altLang="zh-TW" dirty="0">
                <a:solidFill>
                  <a:srgbClr val="000000"/>
                </a:solidFill>
                <a:latin typeface="Times New Roman" panose="02020603050405020304" pitchFamily="18" charset="0"/>
              </a:rPr>
              <a:t>A </a:t>
            </a:r>
            <a:r>
              <a:rPr lang="en-US" altLang="zh-TW" dirty="0">
                <a:solidFill>
                  <a:srgbClr val="0000FF"/>
                </a:solidFill>
                <a:latin typeface="Times New Roman" panose="02020603050405020304" pitchFamily="18" charset="0"/>
              </a:rPr>
              <a:t>counter</a:t>
            </a:r>
            <a:r>
              <a:rPr lang="en-US" altLang="zh-TW" dirty="0">
                <a:solidFill>
                  <a:srgbClr val="000000"/>
                </a:solidFill>
                <a:latin typeface="Times New Roman" panose="02020603050405020304" pitchFamily="18" charset="0"/>
              </a:rPr>
              <a:t> is a variable used to count—in this case, the grade counter indicates which of the 10 grades is about to be entered by the user.</a:t>
            </a:r>
          </a:p>
          <a:p>
            <a:r>
              <a:rPr lang="en-US" altLang="zh-TW" dirty="0">
                <a:solidFill>
                  <a:srgbClr val="000000"/>
                </a:solidFill>
                <a:latin typeface="Times New Roman" panose="02020603050405020304" pitchFamily="18" charset="0"/>
              </a:rPr>
              <a:t>The class average is equal to the sum of the grades (</a:t>
            </a:r>
            <a:r>
              <a:rPr lang="en-US" altLang="zh-TW" dirty="0">
                <a:solidFill>
                  <a:srgbClr val="0000FF"/>
                </a:solidFill>
                <a:latin typeface="Times New Roman" panose="02020603050405020304" pitchFamily="18" charset="0"/>
              </a:rPr>
              <a:t>total</a:t>
            </a:r>
            <a:r>
              <a:rPr lang="en-US" altLang="zh-TW" dirty="0">
                <a:solidFill>
                  <a:srgbClr val="000000"/>
                </a:solidFill>
                <a:latin typeface="Times New Roman" panose="02020603050405020304" pitchFamily="18" charset="0"/>
              </a:rPr>
              <a:t>) divided by the number of students (</a:t>
            </a:r>
            <a:r>
              <a:rPr lang="en-US" altLang="zh-TW" dirty="0">
                <a:solidFill>
                  <a:srgbClr val="0000FF"/>
                </a:solidFill>
                <a:latin typeface="Times New Roman" panose="02020603050405020304" pitchFamily="18" charset="0"/>
              </a:rPr>
              <a:t>10</a:t>
            </a:r>
            <a:r>
              <a:rPr lang="en-US" altLang="zh-TW" dirty="0">
                <a:solidFill>
                  <a:srgbClr val="000000"/>
                </a:solidFill>
                <a:latin typeface="Times New Roman" panose="02020603050405020304" pitchFamily="18" charset="0"/>
              </a:rPr>
              <a:t>).</a:t>
            </a:r>
          </a:p>
          <a:p>
            <a:r>
              <a:rPr lang="en-US" altLang="zh-TW" dirty="0">
                <a:solidFill>
                  <a:srgbClr val="000000"/>
                </a:solidFill>
                <a:latin typeface="Times New Roman" panose="02020603050405020304" pitchFamily="18" charset="0"/>
              </a:rPr>
              <a:t>Dividing two integers results in integer division—any fractional part of the calculation is lost (i.e., </a:t>
            </a:r>
            <a:r>
              <a:rPr lang="en-US" altLang="zh-TW" dirty="0">
                <a:solidFill>
                  <a:srgbClr val="0000FF"/>
                </a:solidFill>
                <a:latin typeface="Times New Roman" panose="02020603050405020304" pitchFamily="18" charset="0"/>
              </a:rPr>
              <a:t>truncated</a:t>
            </a:r>
            <a:r>
              <a:rPr lang="en-US" altLang="zh-TW" dirty="0">
                <a:solidFill>
                  <a:srgbClr val="000000"/>
                </a:solidFill>
                <a:latin typeface="Times New Roman" panose="02020603050405020304" pitchFamily="18" charset="0"/>
              </a:rPr>
              <a:t>).</a:t>
            </a:r>
          </a:p>
          <a:p>
            <a:endParaRPr lang="zh-TW" altLang="en-US" dirty="0"/>
          </a:p>
          <a:p>
            <a:endParaRPr lang="en-US" dirty="0"/>
          </a:p>
        </p:txBody>
      </p:sp>
    </p:spTree>
    <p:extLst>
      <p:ext uri="{BB962C8B-B14F-4D97-AF65-F5344CB8AC3E}">
        <p14:creationId xmlns:p14="http://schemas.microsoft.com/office/powerpoint/2010/main" val="27777124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02AA43A-0FCF-B44C-8B1D-EB8F4EC6FA28}"/>
              </a:ext>
            </a:extLst>
          </p:cNvPr>
          <p:cNvSpPr>
            <a:spLocks noGrp="1"/>
          </p:cNvSpPr>
          <p:nvPr>
            <p:ph type="sldNum" sz="quarter" idx="12"/>
          </p:nvPr>
        </p:nvSpPr>
        <p:spPr/>
        <p:txBody>
          <a:bodyPr/>
          <a:lstStyle/>
          <a:p>
            <a:fld id="{4E77BC79-9480-1042-96E1-82B94DA0811E}" type="slidenum">
              <a:rPr lang="en-US" smtClean="0"/>
              <a:t>32</a:t>
            </a:fld>
            <a:endParaRPr lang="en-US"/>
          </a:p>
        </p:txBody>
      </p:sp>
      <p:sp>
        <p:nvSpPr>
          <p:cNvPr id="3" name="Title 2">
            <a:extLst>
              <a:ext uri="{FF2B5EF4-FFF2-40B4-BE49-F238E27FC236}">
                <a16:creationId xmlns:a16="http://schemas.microsoft.com/office/drawing/2014/main" id="{97DD9AA8-4D62-F242-BA48-AD447271BB05}"/>
              </a:ext>
            </a:extLst>
          </p:cNvPr>
          <p:cNvSpPr>
            <a:spLocks noGrp="1"/>
          </p:cNvSpPr>
          <p:nvPr>
            <p:ph type="title"/>
          </p:nvPr>
        </p:nvSpPr>
        <p:spPr/>
        <p:txBody>
          <a:bodyPr>
            <a:normAutofit/>
          </a:bodyPr>
          <a:lstStyle/>
          <a:p>
            <a:r>
              <a:rPr lang="en-GB" altLang="zh-TW" sz="2600" dirty="0"/>
              <a:t>Formulating Algorithms: Counter-Controlled Repetition</a:t>
            </a:r>
            <a:endParaRPr lang="en-US" sz="2600" dirty="0"/>
          </a:p>
        </p:txBody>
      </p:sp>
      <p:pic>
        <p:nvPicPr>
          <p:cNvPr id="7" name="Picture 1" descr="cpphtp7LOV_03slides_Page_28.png">
            <a:extLst>
              <a:ext uri="{FF2B5EF4-FFF2-40B4-BE49-F238E27FC236}">
                <a16:creationId xmlns:a16="http://schemas.microsoft.com/office/drawing/2014/main" id="{FC1B4FC7-571D-574E-BF04-5BE8AE5F8D3F}"/>
              </a:ext>
            </a:extLst>
          </p:cNvPr>
          <p:cNvPicPr>
            <a:picLocks noGrp="1" noChangeAspect="1"/>
          </p:cNvPicPr>
          <p:nvPr isPhoto="1"/>
        </p:nvPicPr>
        <p:blipFill rotWithShape="1">
          <a:blip r:embed="rId2">
            <a:extLst>
              <a:ext uri="{28A0092B-C50C-407E-A947-70E740481C1C}">
                <a14:useLocalDpi xmlns:a14="http://schemas.microsoft.com/office/drawing/2010/main" val="0"/>
              </a:ext>
            </a:extLst>
          </a:blip>
          <a:srcRect t="10765" r="9842" b="13513"/>
          <a:stretch/>
        </p:blipFill>
        <p:spPr bwMode="auto">
          <a:xfrm>
            <a:off x="443915" y="1700462"/>
            <a:ext cx="8256169" cy="4211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623166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25A557B-FC2C-1D42-BC8B-6495372F16BE}"/>
              </a:ext>
            </a:extLst>
          </p:cNvPr>
          <p:cNvSpPr>
            <a:spLocks noGrp="1"/>
          </p:cNvSpPr>
          <p:nvPr>
            <p:ph type="sldNum" sz="quarter" idx="12"/>
          </p:nvPr>
        </p:nvSpPr>
        <p:spPr/>
        <p:txBody>
          <a:bodyPr/>
          <a:lstStyle/>
          <a:p>
            <a:fld id="{4E77BC79-9480-1042-96E1-82B94DA0811E}" type="slidenum">
              <a:rPr lang="en-US" smtClean="0"/>
              <a:t>33</a:t>
            </a:fld>
            <a:endParaRPr lang="en-US"/>
          </a:p>
        </p:txBody>
      </p:sp>
      <p:sp>
        <p:nvSpPr>
          <p:cNvPr id="3" name="Title 2">
            <a:extLst>
              <a:ext uri="{FF2B5EF4-FFF2-40B4-BE49-F238E27FC236}">
                <a16:creationId xmlns:a16="http://schemas.microsoft.com/office/drawing/2014/main" id="{309F0BF5-651E-7543-9F94-04FC0C30B747}"/>
              </a:ext>
            </a:extLst>
          </p:cNvPr>
          <p:cNvSpPr>
            <a:spLocks noGrp="1"/>
          </p:cNvSpPr>
          <p:nvPr>
            <p:ph type="title"/>
          </p:nvPr>
        </p:nvSpPr>
        <p:spPr/>
        <p:txBody>
          <a:bodyPr>
            <a:normAutofit/>
          </a:bodyPr>
          <a:lstStyle/>
          <a:p>
            <a:r>
              <a:rPr lang="en-GB" altLang="zh-TW" sz="2600" dirty="0"/>
              <a:t>Formulating Algorithms: Counter-Controlled Repetition</a:t>
            </a:r>
            <a:endParaRPr lang="en-US" sz="2600" dirty="0"/>
          </a:p>
        </p:txBody>
      </p:sp>
      <p:pic>
        <p:nvPicPr>
          <p:cNvPr id="5" name="Picture 1" descr="cpphtp7LOV_03slides_Page_29.png">
            <a:extLst>
              <a:ext uri="{FF2B5EF4-FFF2-40B4-BE49-F238E27FC236}">
                <a16:creationId xmlns:a16="http://schemas.microsoft.com/office/drawing/2014/main" id="{1DC8CDDA-F998-E34C-A5D5-CD75A6C5CD02}"/>
              </a:ext>
            </a:extLst>
          </p:cNvPr>
          <p:cNvPicPr>
            <a:picLocks noGrp="1" noChangeAspect="1"/>
          </p:cNvPicPr>
          <p:nvPr isPhoto="1"/>
        </p:nvPicPr>
        <p:blipFill rotWithShape="1">
          <a:blip r:embed="rId2">
            <a:extLst>
              <a:ext uri="{28A0092B-C50C-407E-A947-70E740481C1C}">
                <a14:useLocalDpi xmlns:a14="http://schemas.microsoft.com/office/drawing/2010/main" val="0"/>
              </a:ext>
            </a:extLst>
          </a:blip>
          <a:srcRect t="5186" r="9842" b="16642"/>
          <a:stretch/>
        </p:blipFill>
        <p:spPr bwMode="auto">
          <a:xfrm>
            <a:off x="396080" y="1385555"/>
            <a:ext cx="9069387" cy="4774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56902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C8A08BC-AEED-F844-87FD-DB17E37A2A19}"/>
              </a:ext>
            </a:extLst>
          </p:cNvPr>
          <p:cNvSpPr>
            <a:spLocks noGrp="1"/>
          </p:cNvSpPr>
          <p:nvPr>
            <p:ph type="sldNum" sz="quarter" idx="12"/>
          </p:nvPr>
        </p:nvSpPr>
        <p:spPr/>
        <p:txBody>
          <a:bodyPr/>
          <a:lstStyle/>
          <a:p>
            <a:fld id="{4E77BC79-9480-1042-96E1-82B94DA0811E}" type="slidenum">
              <a:rPr lang="en-US" smtClean="0"/>
              <a:t>34</a:t>
            </a:fld>
            <a:endParaRPr lang="en-US"/>
          </a:p>
        </p:txBody>
      </p:sp>
      <p:sp>
        <p:nvSpPr>
          <p:cNvPr id="3" name="Title 2">
            <a:extLst>
              <a:ext uri="{FF2B5EF4-FFF2-40B4-BE49-F238E27FC236}">
                <a16:creationId xmlns:a16="http://schemas.microsoft.com/office/drawing/2014/main" id="{57C2CC2F-7D42-4949-8615-3ED2E10BEA58}"/>
              </a:ext>
            </a:extLst>
          </p:cNvPr>
          <p:cNvSpPr>
            <a:spLocks noGrp="1"/>
          </p:cNvSpPr>
          <p:nvPr>
            <p:ph type="title"/>
          </p:nvPr>
        </p:nvSpPr>
        <p:spPr/>
        <p:txBody>
          <a:bodyPr>
            <a:normAutofit/>
          </a:bodyPr>
          <a:lstStyle/>
          <a:p>
            <a:r>
              <a:rPr lang="en-US" dirty="0"/>
              <a:t>Example from Lecture 1</a:t>
            </a:r>
          </a:p>
        </p:txBody>
      </p:sp>
      <p:sp>
        <p:nvSpPr>
          <p:cNvPr id="5" name="內容版面配置區 2">
            <a:extLst>
              <a:ext uri="{FF2B5EF4-FFF2-40B4-BE49-F238E27FC236}">
                <a16:creationId xmlns:a16="http://schemas.microsoft.com/office/drawing/2014/main" id="{AAAF7F41-55D4-A84E-ACFA-29EDC72C913E}"/>
              </a:ext>
            </a:extLst>
          </p:cNvPr>
          <p:cNvSpPr>
            <a:spLocks noGrp="1"/>
          </p:cNvSpPr>
          <p:nvPr>
            <p:ph idx="1"/>
          </p:nvPr>
        </p:nvSpPr>
        <p:spPr>
          <a:xfrm>
            <a:off x="628650" y="1295944"/>
            <a:ext cx="7886700" cy="5267088"/>
          </a:xfrm>
        </p:spPr>
        <p:txBody>
          <a:bodyPr rtlCol="0">
            <a:normAutofit/>
          </a:bodyPr>
          <a:lstStyle/>
          <a:p>
            <a:pPr eaLnBrk="1" fontAlgn="auto" hangingPunct="1">
              <a:spcAft>
                <a:spcPts val="0"/>
              </a:spcAft>
              <a:defRPr/>
            </a:pPr>
            <a:r>
              <a:rPr lang="en-US" altLang="zh-TW" dirty="0"/>
              <a:t>Find a power of a number</a:t>
            </a:r>
          </a:p>
          <a:p>
            <a:pPr lvl="1" eaLnBrk="1" fontAlgn="auto" hangingPunct="1">
              <a:spcAft>
                <a:spcPts val="0"/>
              </a:spcAft>
              <a:defRPr/>
            </a:pPr>
            <a:r>
              <a:rPr lang="en-US" altLang="zh-TW" dirty="0"/>
              <a:t>Input: a, b (1 &lt; a, b &lt; 2147483647)</a:t>
            </a:r>
          </a:p>
          <a:p>
            <a:pPr lvl="1" eaLnBrk="1" fontAlgn="auto" hangingPunct="1">
              <a:spcAft>
                <a:spcPts val="0"/>
              </a:spcAft>
              <a:defRPr/>
            </a:pPr>
            <a:r>
              <a:rPr lang="en-US" altLang="zh-TW" dirty="0"/>
              <a:t>Output:	x = a</a:t>
            </a:r>
            <a:r>
              <a:rPr lang="en-US" altLang="zh-TW" baseline="30000" dirty="0"/>
              <a:t>b</a:t>
            </a:r>
          </a:p>
          <a:p>
            <a:pPr lvl="2">
              <a:defRPr/>
            </a:pPr>
            <a:r>
              <a:rPr lang="en-US" altLang="zh-TW" dirty="0"/>
              <a:t>a=3, b=4, x=3</a:t>
            </a:r>
            <a:r>
              <a:rPr lang="en-US" altLang="zh-TW" baseline="30000" dirty="0"/>
              <a:t>4</a:t>
            </a:r>
            <a:r>
              <a:rPr lang="en-US" altLang="zh-TW" dirty="0"/>
              <a:t>=81</a:t>
            </a:r>
          </a:p>
          <a:p>
            <a:pPr lvl="2">
              <a:defRPr/>
            </a:pPr>
            <a:r>
              <a:rPr lang="en-US" altLang="zh-TW" dirty="0"/>
              <a:t>a=2, b=5, x=2</a:t>
            </a:r>
            <a:r>
              <a:rPr lang="en-US" altLang="zh-TW" baseline="30000" dirty="0"/>
              <a:t>5</a:t>
            </a:r>
            <a:r>
              <a:rPr lang="en-US" altLang="zh-TW" dirty="0"/>
              <a:t>=32</a:t>
            </a:r>
          </a:p>
          <a:p>
            <a:pPr lvl="1" eaLnBrk="1" fontAlgn="auto" hangingPunct="1">
              <a:spcAft>
                <a:spcPts val="0"/>
              </a:spcAft>
              <a:defRPr/>
            </a:pPr>
            <a:r>
              <a:rPr lang="en-US" altLang="zh-TW" dirty="0"/>
              <a:t>Assume you can only do multiplication one at a time</a:t>
            </a:r>
          </a:p>
          <a:p>
            <a:pPr>
              <a:defRPr/>
            </a:pPr>
            <a:r>
              <a:rPr lang="en-US" altLang="zh-TW" dirty="0"/>
              <a:t>Naïve method</a:t>
            </a:r>
          </a:p>
          <a:p>
            <a:pPr lvl="1">
              <a:defRPr/>
            </a:pPr>
            <a:r>
              <a:rPr lang="en-US" altLang="zh-TW" dirty="0">
                <a:solidFill>
                  <a:srgbClr val="FF0000"/>
                </a:solidFill>
              </a:rPr>
              <a:t>2</a:t>
            </a:r>
            <a:r>
              <a:rPr lang="en-US" altLang="zh-TW" baseline="30000" dirty="0">
                <a:solidFill>
                  <a:srgbClr val="FF0000"/>
                </a:solidFill>
              </a:rPr>
              <a:t>16</a:t>
            </a:r>
            <a:r>
              <a:rPr lang="en-US" altLang="zh-TW" dirty="0">
                <a:solidFill>
                  <a:srgbClr val="FF0000"/>
                </a:solidFill>
              </a:rPr>
              <a:t> = 2*2*2*2*2*2*…*2	total 15 calculations</a:t>
            </a:r>
          </a:p>
          <a:p>
            <a:pPr>
              <a:defRPr/>
            </a:pPr>
            <a:r>
              <a:rPr lang="en-US" altLang="zh-TW" dirty="0"/>
              <a:t>Can we do better? </a:t>
            </a:r>
          </a:p>
          <a:p>
            <a:pPr eaLnBrk="1" fontAlgn="auto" hangingPunct="1">
              <a:spcAft>
                <a:spcPts val="0"/>
              </a:spcAft>
              <a:defRPr/>
            </a:pPr>
            <a:endParaRPr lang="en-US" altLang="zh-TW" dirty="0"/>
          </a:p>
        </p:txBody>
      </p:sp>
    </p:spTree>
    <p:extLst>
      <p:ext uri="{BB962C8B-B14F-4D97-AF65-F5344CB8AC3E}">
        <p14:creationId xmlns:p14="http://schemas.microsoft.com/office/powerpoint/2010/main" val="29242390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C8A08BC-AEED-F844-87FD-DB17E37A2A19}"/>
              </a:ext>
            </a:extLst>
          </p:cNvPr>
          <p:cNvSpPr>
            <a:spLocks noGrp="1"/>
          </p:cNvSpPr>
          <p:nvPr>
            <p:ph type="sldNum" sz="quarter" idx="12"/>
          </p:nvPr>
        </p:nvSpPr>
        <p:spPr/>
        <p:txBody>
          <a:bodyPr/>
          <a:lstStyle/>
          <a:p>
            <a:fld id="{4E77BC79-9480-1042-96E1-82B94DA0811E}" type="slidenum">
              <a:rPr lang="en-US" smtClean="0"/>
              <a:t>35</a:t>
            </a:fld>
            <a:endParaRPr lang="en-US"/>
          </a:p>
        </p:txBody>
      </p:sp>
      <p:sp>
        <p:nvSpPr>
          <p:cNvPr id="3" name="Title 2">
            <a:extLst>
              <a:ext uri="{FF2B5EF4-FFF2-40B4-BE49-F238E27FC236}">
                <a16:creationId xmlns:a16="http://schemas.microsoft.com/office/drawing/2014/main" id="{57C2CC2F-7D42-4949-8615-3ED2E10BEA58}"/>
              </a:ext>
            </a:extLst>
          </p:cNvPr>
          <p:cNvSpPr>
            <a:spLocks noGrp="1"/>
          </p:cNvSpPr>
          <p:nvPr>
            <p:ph type="title"/>
          </p:nvPr>
        </p:nvSpPr>
        <p:spPr/>
        <p:txBody>
          <a:bodyPr>
            <a:normAutofit/>
          </a:bodyPr>
          <a:lstStyle/>
          <a:p>
            <a:r>
              <a:rPr lang="en-US" dirty="0"/>
              <a:t>Divide and Conquer</a:t>
            </a:r>
          </a:p>
        </p:txBody>
      </p:sp>
      <p:sp>
        <p:nvSpPr>
          <p:cNvPr id="5" name="內容版面配置區 2">
            <a:extLst>
              <a:ext uri="{FF2B5EF4-FFF2-40B4-BE49-F238E27FC236}">
                <a16:creationId xmlns:a16="http://schemas.microsoft.com/office/drawing/2014/main" id="{AAAF7F41-55D4-A84E-ACFA-29EDC72C913E}"/>
              </a:ext>
            </a:extLst>
          </p:cNvPr>
          <p:cNvSpPr>
            <a:spLocks noGrp="1"/>
          </p:cNvSpPr>
          <p:nvPr>
            <p:ph idx="1"/>
          </p:nvPr>
        </p:nvSpPr>
        <p:spPr>
          <a:xfrm>
            <a:off x="628650" y="1295944"/>
            <a:ext cx="7886700" cy="5267088"/>
          </a:xfrm>
        </p:spPr>
        <p:txBody>
          <a:bodyPr rtlCol="0">
            <a:normAutofit/>
          </a:bodyPr>
          <a:lstStyle/>
          <a:p>
            <a:pPr>
              <a:defRPr/>
            </a:pPr>
            <a:r>
              <a:rPr lang="en-US" altLang="zh-TW" dirty="0"/>
              <a:t>Naïve method</a:t>
            </a:r>
          </a:p>
          <a:p>
            <a:pPr lvl="1">
              <a:defRPr/>
            </a:pPr>
            <a:r>
              <a:rPr lang="en-US" altLang="zh-TW" dirty="0">
                <a:solidFill>
                  <a:srgbClr val="FF0000"/>
                </a:solidFill>
              </a:rPr>
              <a:t>2</a:t>
            </a:r>
            <a:r>
              <a:rPr lang="en-US" altLang="zh-TW" baseline="30000" dirty="0">
                <a:solidFill>
                  <a:srgbClr val="FF0000"/>
                </a:solidFill>
              </a:rPr>
              <a:t>16</a:t>
            </a:r>
            <a:r>
              <a:rPr lang="en-US" altLang="zh-TW" dirty="0">
                <a:solidFill>
                  <a:srgbClr val="FF0000"/>
                </a:solidFill>
              </a:rPr>
              <a:t> = 2*2*2*2*2*2*…*2	total 15 calculations</a:t>
            </a:r>
          </a:p>
          <a:p>
            <a:pPr>
              <a:defRPr/>
            </a:pPr>
            <a:r>
              <a:rPr lang="en-US" altLang="zh-TW" dirty="0"/>
              <a:t>A better way as follows:</a:t>
            </a:r>
          </a:p>
          <a:p>
            <a:pPr marL="514350" lvl="1" indent="0">
              <a:lnSpc>
                <a:spcPct val="150000"/>
              </a:lnSpc>
              <a:buNone/>
              <a:defRPr/>
            </a:pPr>
            <a:r>
              <a:rPr lang="en-US" altLang="zh-TW" sz="2800" dirty="0"/>
              <a:t>2</a:t>
            </a:r>
            <a:r>
              <a:rPr lang="en-US" altLang="zh-TW" sz="2800" baseline="30000" dirty="0"/>
              <a:t>16</a:t>
            </a:r>
            <a:r>
              <a:rPr lang="en-US" altLang="zh-TW" sz="2800" dirty="0"/>
              <a:t> 	= 2</a:t>
            </a:r>
            <a:r>
              <a:rPr lang="en-US" altLang="zh-TW" sz="2800" baseline="30000" dirty="0"/>
              <a:t>8</a:t>
            </a:r>
            <a:r>
              <a:rPr lang="en-US" altLang="zh-TW" sz="2800" dirty="0"/>
              <a:t> * 2</a:t>
            </a:r>
            <a:r>
              <a:rPr lang="en-US" altLang="zh-TW" sz="2800" baseline="30000" dirty="0"/>
              <a:t>8</a:t>
            </a:r>
          </a:p>
          <a:p>
            <a:pPr marL="514350" lvl="1" indent="0">
              <a:buNone/>
              <a:defRPr/>
            </a:pPr>
            <a:endParaRPr lang="en-US" altLang="zh-TW" sz="2800" baseline="30000" dirty="0"/>
          </a:p>
          <a:p>
            <a:pPr marL="514350" lvl="1" indent="0">
              <a:buNone/>
              <a:defRPr/>
            </a:pPr>
            <a:r>
              <a:rPr lang="en-US" altLang="zh-TW" sz="2800" dirty="0"/>
              <a:t>2</a:t>
            </a:r>
            <a:r>
              <a:rPr lang="en-US" altLang="zh-TW" sz="2800" baseline="30000" dirty="0"/>
              <a:t>8</a:t>
            </a:r>
            <a:r>
              <a:rPr lang="en-US" altLang="zh-TW" sz="2800" dirty="0"/>
              <a:t>		= 2</a:t>
            </a:r>
            <a:r>
              <a:rPr lang="en-US" altLang="zh-TW" sz="2800" baseline="30000" dirty="0"/>
              <a:t>4</a:t>
            </a:r>
            <a:r>
              <a:rPr lang="en-US" altLang="zh-TW" sz="2800" dirty="0"/>
              <a:t> * 2</a:t>
            </a:r>
            <a:r>
              <a:rPr lang="en-US" altLang="zh-TW" sz="2800" baseline="30000" dirty="0"/>
              <a:t>4</a:t>
            </a:r>
          </a:p>
          <a:p>
            <a:pPr marL="514350" lvl="1" indent="0">
              <a:buNone/>
              <a:defRPr/>
            </a:pPr>
            <a:endParaRPr lang="en-US" altLang="zh-TW" sz="2800" baseline="30000" dirty="0"/>
          </a:p>
          <a:p>
            <a:pPr marL="514350" lvl="1" indent="0">
              <a:buNone/>
              <a:defRPr/>
            </a:pPr>
            <a:r>
              <a:rPr lang="en-US" altLang="zh-TW" sz="2800" dirty="0"/>
              <a:t>2</a:t>
            </a:r>
            <a:r>
              <a:rPr lang="en-US" altLang="zh-TW" sz="2800" baseline="30000" dirty="0"/>
              <a:t>4</a:t>
            </a:r>
            <a:r>
              <a:rPr lang="en-US" altLang="zh-TW" sz="2800" dirty="0"/>
              <a:t>		= 2</a:t>
            </a:r>
            <a:r>
              <a:rPr lang="en-US" altLang="zh-TW" sz="2800" baseline="30000" dirty="0"/>
              <a:t>2</a:t>
            </a:r>
            <a:r>
              <a:rPr lang="en-US" altLang="zh-TW" sz="2800" dirty="0"/>
              <a:t> * 2</a:t>
            </a:r>
            <a:r>
              <a:rPr lang="en-US" altLang="zh-TW" sz="2800" baseline="30000" dirty="0"/>
              <a:t>2</a:t>
            </a:r>
          </a:p>
          <a:p>
            <a:pPr marL="514350" lvl="1" indent="0">
              <a:buNone/>
              <a:defRPr/>
            </a:pPr>
            <a:endParaRPr lang="en-US" altLang="zh-TW" sz="2800" baseline="30000" dirty="0"/>
          </a:p>
          <a:p>
            <a:pPr marL="514350" lvl="1" indent="0">
              <a:buNone/>
              <a:defRPr/>
            </a:pPr>
            <a:r>
              <a:rPr lang="en-US" altLang="zh-TW" sz="2800" dirty="0"/>
              <a:t>2</a:t>
            </a:r>
            <a:r>
              <a:rPr lang="en-US" altLang="zh-TW" sz="2800" baseline="30000" dirty="0"/>
              <a:t>2</a:t>
            </a:r>
            <a:r>
              <a:rPr lang="en-US" altLang="zh-TW" sz="2800" dirty="0"/>
              <a:t>		= 2 * 2</a:t>
            </a:r>
            <a:endParaRPr lang="en-US" altLang="zh-TW" sz="2800" baseline="30000" dirty="0"/>
          </a:p>
          <a:p>
            <a:pPr marL="0" indent="0">
              <a:buNone/>
              <a:defRPr/>
            </a:pPr>
            <a:endParaRPr lang="en-US" altLang="zh-TW" baseline="30000" dirty="0"/>
          </a:p>
        </p:txBody>
      </p:sp>
      <p:sp>
        <p:nvSpPr>
          <p:cNvPr id="4" name="TextBox 3">
            <a:extLst>
              <a:ext uri="{FF2B5EF4-FFF2-40B4-BE49-F238E27FC236}">
                <a16:creationId xmlns:a16="http://schemas.microsoft.com/office/drawing/2014/main" id="{D7136C6A-2A5E-8345-8D9A-53FCB8F7CF24}"/>
              </a:ext>
            </a:extLst>
          </p:cNvPr>
          <p:cNvSpPr txBox="1"/>
          <p:nvPr/>
        </p:nvSpPr>
        <p:spPr>
          <a:xfrm>
            <a:off x="3433863" y="5428035"/>
            <a:ext cx="4600747" cy="523220"/>
          </a:xfrm>
          <a:prstGeom prst="rect">
            <a:avLst/>
          </a:prstGeom>
          <a:noFill/>
        </p:spPr>
        <p:txBody>
          <a:bodyPr wrap="none" rtlCol="0">
            <a:spAutoFit/>
          </a:bodyPr>
          <a:lstStyle/>
          <a:p>
            <a:r>
              <a:rPr lang="en-US" sz="2800" dirty="0">
                <a:solidFill>
                  <a:srgbClr val="FF0000"/>
                </a:solidFill>
              </a:rPr>
              <a:t>We need only 4 calculations!!!</a:t>
            </a:r>
          </a:p>
        </p:txBody>
      </p:sp>
    </p:spTree>
    <p:extLst>
      <p:ext uri="{BB962C8B-B14F-4D97-AF65-F5344CB8AC3E}">
        <p14:creationId xmlns:p14="http://schemas.microsoft.com/office/powerpoint/2010/main" val="30090181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8F8BFDD-C126-D64E-9D88-B720BDBAD4DB}"/>
              </a:ext>
            </a:extLst>
          </p:cNvPr>
          <p:cNvSpPr>
            <a:spLocks noGrp="1"/>
          </p:cNvSpPr>
          <p:nvPr>
            <p:ph type="sldNum" sz="quarter" idx="12"/>
          </p:nvPr>
        </p:nvSpPr>
        <p:spPr/>
        <p:txBody>
          <a:bodyPr/>
          <a:lstStyle/>
          <a:p>
            <a:fld id="{4E77BC79-9480-1042-96E1-82B94DA0811E}" type="slidenum">
              <a:rPr lang="en-US" smtClean="0"/>
              <a:t>36</a:t>
            </a:fld>
            <a:endParaRPr lang="en-US"/>
          </a:p>
        </p:txBody>
      </p:sp>
      <p:sp>
        <p:nvSpPr>
          <p:cNvPr id="3" name="Title 2">
            <a:extLst>
              <a:ext uri="{FF2B5EF4-FFF2-40B4-BE49-F238E27FC236}">
                <a16:creationId xmlns:a16="http://schemas.microsoft.com/office/drawing/2014/main" id="{ABE9A6E3-26EB-C142-B8B2-B9C352A652D5}"/>
              </a:ext>
            </a:extLst>
          </p:cNvPr>
          <p:cNvSpPr>
            <a:spLocks noGrp="1"/>
          </p:cNvSpPr>
          <p:nvPr>
            <p:ph type="title"/>
          </p:nvPr>
        </p:nvSpPr>
        <p:spPr/>
        <p:txBody>
          <a:bodyPr/>
          <a:lstStyle/>
          <a:p>
            <a:r>
              <a:rPr lang="en-US" dirty="0"/>
              <a:t>How Efficient is it to Compute a</a:t>
            </a:r>
            <a:r>
              <a:rPr lang="en-US" baseline="30000" dirty="0"/>
              <a:t>b</a:t>
            </a:r>
            <a:r>
              <a:rPr lang="en-US" dirty="0"/>
              <a:t>?</a:t>
            </a:r>
          </a:p>
        </p:txBody>
      </p:sp>
      <p:sp>
        <p:nvSpPr>
          <p:cNvPr id="4" name="Content Placeholder 3">
            <a:extLst>
              <a:ext uri="{FF2B5EF4-FFF2-40B4-BE49-F238E27FC236}">
                <a16:creationId xmlns:a16="http://schemas.microsoft.com/office/drawing/2014/main" id="{BCECF838-0BAB-5F45-A92B-A161CF09CDE2}"/>
              </a:ext>
            </a:extLst>
          </p:cNvPr>
          <p:cNvSpPr>
            <a:spLocks noGrp="1"/>
          </p:cNvSpPr>
          <p:nvPr>
            <p:ph idx="1"/>
          </p:nvPr>
        </p:nvSpPr>
        <p:spPr>
          <a:xfrm>
            <a:off x="628650" y="1295944"/>
            <a:ext cx="7886700" cy="5078672"/>
          </a:xfrm>
        </p:spPr>
        <p:txBody>
          <a:bodyPr/>
          <a:lstStyle/>
          <a:p>
            <a:r>
              <a:rPr lang="en-US" dirty="0"/>
              <a:t>Naïve method</a:t>
            </a:r>
          </a:p>
          <a:p>
            <a:pPr lvl="1"/>
            <a:r>
              <a:rPr lang="en-US" dirty="0"/>
              <a:t># calculations: linear to b</a:t>
            </a:r>
          </a:p>
          <a:p>
            <a:endParaRPr lang="en-US" dirty="0"/>
          </a:p>
          <a:p>
            <a:r>
              <a:rPr lang="en-US" dirty="0"/>
              <a:t>Divide and Conquer</a:t>
            </a:r>
          </a:p>
          <a:p>
            <a:pPr lvl="1"/>
            <a:r>
              <a:rPr lang="en-US" dirty="0"/>
              <a:t># calculations: log</a:t>
            </a:r>
            <a:r>
              <a:rPr lang="en-US" baseline="-25000" dirty="0"/>
              <a:t>2</a:t>
            </a:r>
            <a:r>
              <a:rPr lang="en-US" dirty="0"/>
              <a:t>(b)</a:t>
            </a:r>
          </a:p>
          <a:p>
            <a:pPr lvl="1"/>
            <a:endParaRPr lang="en-US" dirty="0"/>
          </a:p>
          <a:p>
            <a:r>
              <a:rPr lang="en-US" dirty="0"/>
              <a:t>Let’s say n = 2147483648</a:t>
            </a:r>
          </a:p>
          <a:p>
            <a:pPr lvl="1"/>
            <a:r>
              <a:rPr lang="en-US" dirty="0"/>
              <a:t>Naïve method takes </a:t>
            </a:r>
            <a:r>
              <a:rPr lang="en-US" b="1" dirty="0">
                <a:solidFill>
                  <a:srgbClr val="FF0000"/>
                </a:solidFill>
              </a:rPr>
              <a:t>2147483647</a:t>
            </a:r>
            <a:r>
              <a:rPr lang="en-US" dirty="0"/>
              <a:t> calculations (~10-30s)</a:t>
            </a:r>
          </a:p>
          <a:p>
            <a:pPr lvl="1"/>
            <a:r>
              <a:rPr lang="en-US" dirty="0"/>
              <a:t>Divide and Conquer takes only </a:t>
            </a:r>
            <a:r>
              <a:rPr lang="en-US" b="1" dirty="0">
                <a:solidFill>
                  <a:srgbClr val="FF0000"/>
                </a:solidFill>
              </a:rPr>
              <a:t>31</a:t>
            </a:r>
            <a:r>
              <a:rPr lang="en-US" dirty="0"/>
              <a:t> calculations (~1us)</a:t>
            </a:r>
          </a:p>
          <a:p>
            <a:pPr lvl="2"/>
            <a:r>
              <a:rPr lang="en-US" dirty="0"/>
              <a:t>10000000x faster!</a:t>
            </a:r>
          </a:p>
          <a:p>
            <a:pPr lvl="1"/>
            <a:r>
              <a:rPr lang="en-US" dirty="0"/>
              <a:t>Indeed, this is a Goo___ interview question</a:t>
            </a:r>
          </a:p>
        </p:txBody>
      </p:sp>
    </p:spTree>
    <p:extLst>
      <p:ext uri="{BB962C8B-B14F-4D97-AF65-F5344CB8AC3E}">
        <p14:creationId xmlns:p14="http://schemas.microsoft.com/office/powerpoint/2010/main" val="38423432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C63A346-85DB-EF4C-8FA1-850407932FAC}"/>
              </a:ext>
            </a:extLst>
          </p:cNvPr>
          <p:cNvSpPr>
            <a:spLocks noGrp="1"/>
          </p:cNvSpPr>
          <p:nvPr>
            <p:ph type="sldNum" sz="quarter" idx="12"/>
          </p:nvPr>
        </p:nvSpPr>
        <p:spPr/>
        <p:txBody>
          <a:bodyPr/>
          <a:lstStyle/>
          <a:p>
            <a:fld id="{4E77BC79-9480-1042-96E1-82B94DA0811E}" type="slidenum">
              <a:rPr lang="en-US" smtClean="0"/>
              <a:t>37</a:t>
            </a:fld>
            <a:endParaRPr lang="en-US"/>
          </a:p>
        </p:txBody>
      </p:sp>
      <p:sp>
        <p:nvSpPr>
          <p:cNvPr id="3" name="Title 2">
            <a:extLst>
              <a:ext uri="{FF2B5EF4-FFF2-40B4-BE49-F238E27FC236}">
                <a16:creationId xmlns:a16="http://schemas.microsoft.com/office/drawing/2014/main" id="{A090D6C5-5394-4C41-B77C-073A08AEEB15}"/>
              </a:ext>
            </a:extLst>
          </p:cNvPr>
          <p:cNvSpPr>
            <a:spLocks noGrp="1"/>
          </p:cNvSpPr>
          <p:nvPr>
            <p:ph type="title"/>
          </p:nvPr>
        </p:nvSpPr>
        <p:spPr/>
        <p:txBody>
          <a:bodyPr/>
          <a:lstStyle/>
          <a:p>
            <a:r>
              <a:rPr lang="en-US" dirty="0"/>
              <a:t>Practice	</a:t>
            </a:r>
          </a:p>
        </p:txBody>
      </p:sp>
      <p:sp>
        <p:nvSpPr>
          <p:cNvPr id="4" name="Content Placeholder 3">
            <a:extLst>
              <a:ext uri="{FF2B5EF4-FFF2-40B4-BE49-F238E27FC236}">
                <a16:creationId xmlns:a16="http://schemas.microsoft.com/office/drawing/2014/main" id="{702D4329-BF37-234C-9DDF-DDD133B2D420}"/>
              </a:ext>
            </a:extLst>
          </p:cNvPr>
          <p:cNvSpPr>
            <a:spLocks noGrp="1"/>
          </p:cNvSpPr>
          <p:nvPr>
            <p:ph idx="1"/>
          </p:nvPr>
        </p:nvSpPr>
        <p:spPr/>
        <p:txBody>
          <a:bodyPr/>
          <a:lstStyle/>
          <a:p>
            <a:r>
              <a:rPr lang="en-US" dirty="0"/>
              <a:t>Write a program that asks the user to type in two integer number a and b; your program then computes the value x = a</a:t>
            </a:r>
            <a:r>
              <a:rPr lang="en-US" baseline="30000" dirty="0"/>
              <a:t>b</a:t>
            </a:r>
            <a:r>
              <a:rPr lang="en-US" dirty="0"/>
              <a:t> and print the result</a:t>
            </a:r>
          </a:p>
          <a:p>
            <a:pPr lvl="1"/>
            <a:r>
              <a:rPr lang="en-US" dirty="0"/>
              <a:t>For simplicity, don’t worry about overflow now</a:t>
            </a:r>
          </a:p>
          <a:p>
            <a:pPr lvl="1"/>
            <a:r>
              <a:rPr lang="en-US" dirty="0"/>
              <a:t>use while statement to manipulate the counter</a:t>
            </a:r>
          </a:p>
          <a:p>
            <a:r>
              <a:rPr lang="en-US" dirty="0"/>
              <a:t>Compare the two versions </a:t>
            </a:r>
          </a:p>
          <a:p>
            <a:pPr lvl="1"/>
            <a:r>
              <a:rPr lang="en-US" dirty="0"/>
              <a:t>Linear time</a:t>
            </a:r>
          </a:p>
          <a:p>
            <a:pPr lvl="1"/>
            <a:r>
              <a:rPr lang="en-US" dirty="0"/>
              <a:t>Log time</a:t>
            </a:r>
          </a:p>
          <a:p>
            <a:r>
              <a:rPr lang="en-US" dirty="0"/>
              <a:t>Both versions should output the same value</a:t>
            </a:r>
          </a:p>
          <a:p>
            <a:r>
              <a:rPr lang="en-US" dirty="0"/>
              <a:t>Do you see speed difference when b is large?</a:t>
            </a:r>
          </a:p>
        </p:txBody>
      </p:sp>
    </p:spTree>
    <p:extLst>
      <p:ext uri="{BB962C8B-B14F-4D97-AF65-F5344CB8AC3E}">
        <p14:creationId xmlns:p14="http://schemas.microsoft.com/office/powerpoint/2010/main" val="28693276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E323810-5231-8243-91DC-1ABB82A1E471}"/>
              </a:ext>
            </a:extLst>
          </p:cNvPr>
          <p:cNvSpPr>
            <a:spLocks noGrp="1"/>
          </p:cNvSpPr>
          <p:nvPr>
            <p:ph type="sldNum" sz="quarter" idx="12"/>
          </p:nvPr>
        </p:nvSpPr>
        <p:spPr/>
        <p:txBody>
          <a:bodyPr/>
          <a:lstStyle/>
          <a:p>
            <a:fld id="{4E77BC79-9480-1042-96E1-82B94DA0811E}" type="slidenum">
              <a:rPr lang="en-US" smtClean="0"/>
              <a:t>38</a:t>
            </a:fld>
            <a:endParaRPr lang="en-US"/>
          </a:p>
        </p:txBody>
      </p:sp>
      <p:sp>
        <p:nvSpPr>
          <p:cNvPr id="3" name="Title 2">
            <a:extLst>
              <a:ext uri="{FF2B5EF4-FFF2-40B4-BE49-F238E27FC236}">
                <a16:creationId xmlns:a16="http://schemas.microsoft.com/office/drawing/2014/main" id="{D8D14F12-A0F5-F045-B2FA-1C7880514BDB}"/>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E4A3DDEE-6CA8-BE49-B7B5-53E1DCD9F4FC}"/>
              </a:ext>
            </a:extLst>
          </p:cNvPr>
          <p:cNvSpPr>
            <a:spLocks noGrp="1"/>
          </p:cNvSpPr>
          <p:nvPr>
            <p:ph idx="1"/>
          </p:nvPr>
        </p:nvSpPr>
        <p:spPr>
          <a:xfrm>
            <a:off x="628650" y="1295944"/>
            <a:ext cx="7886700" cy="5078672"/>
          </a:xfrm>
        </p:spPr>
        <p:txBody>
          <a:bodyPr>
            <a:normAutofit/>
          </a:bodyPr>
          <a:lstStyle/>
          <a:p>
            <a:r>
              <a:rPr lang="en-US" dirty="0"/>
              <a:t>Control flow</a:t>
            </a:r>
          </a:p>
          <a:p>
            <a:r>
              <a:rPr lang="en-US" dirty="0"/>
              <a:t>Algorithm and pseudocode</a:t>
            </a:r>
          </a:p>
          <a:p>
            <a:r>
              <a:rPr lang="en-US" dirty="0" err="1"/>
              <a:t>If..else</a:t>
            </a:r>
            <a:r>
              <a:rPr lang="en-US" dirty="0"/>
              <a:t> statement</a:t>
            </a:r>
          </a:p>
          <a:p>
            <a:r>
              <a:rPr lang="en-US" dirty="0"/>
              <a:t>while repetition statement</a:t>
            </a:r>
          </a:p>
          <a:p>
            <a:r>
              <a:rPr lang="en-US" dirty="0"/>
              <a:t>Programming Assignment 2 is out</a:t>
            </a:r>
          </a:p>
          <a:p>
            <a:pPr lvl="1"/>
            <a:r>
              <a:rPr lang="en-US" dirty="0"/>
              <a:t>Due 9/9 by class time</a:t>
            </a:r>
          </a:p>
          <a:p>
            <a:pPr lvl="1"/>
            <a:r>
              <a:rPr lang="en-US" dirty="0"/>
              <a:t>Email your solution to your LAB section TA </a:t>
            </a:r>
          </a:p>
          <a:p>
            <a:endParaRPr lang="en-US" dirty="0"/>
          </a:p>
          <a:p>
            <a:pPr marL="0" indent="0">
              <a:buNone/>
            </a:pPr>
            <a:endParaRPr lang="en-US" dirty="0"/>
          </a:p>
        </p:txBody>
      </p:sp>
    </p:spTree>
    <p:extLst>
      <p:ext uri="{BB962C8B-B14F-4D97-AF65-F5344CB8AC3E}">
        <p14:creationId xmlns:p14="http://schemas.microsoft.com/office/powerpoint/2010/main" val="13637631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DBC8603-76AC-4648-9DEF-35AB1CA1EDBE}"/>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C8827F9D-9D02-1747-AB44-8D4E365CDEF1}"/>
              </a:ext>
            </a:extLst>
          </p:cNvPr>
          <p:cNvSpPr>
            <a:spLocks noGrp="1"/>
          </p:cNvSpPr>
          <p:nvPr>
            <p:ph type="title"/>
          </p:nvPr>
        </p:nvSpPr>
        <p:spPr/>
        <p:txBody>
          <a:bodyPr/>
          <a:lstStyle/>
          <a:p>
            <a:r>
              <a:rPr lang="en-US" dirty="0"/>
              <a:t>Introduction</a:t>
            </a:r>
          </a:p>
        </p:txBody>
      </p:sp>
      <p:sp>
        <p:nvSpPr>
          <p:cNvPr id="4" name="Content Placeholder 3">
            <a:extLst>
              <a:ext uri="{FF2B5EF4-FFF2-40B4-BE49-F238E27FC236}">
                <a16:creationId xmlns:a16="http://schemas.microsoft.com/office/drawing/2014/main" id="{CBA05CE4-B3D8-524D-AE9F-3BA4FE44F624}"/>
              </a:ext>
            </a:extLst>
          </p:cNvPr>
          <p:cNvSpPr>
            <a:spLocks noGrp="1"/>
          </p:cNvSpPr>
          <p:nvPr>
            <p:ph idx="1"/>
          </p:nvPr>
        </p:nvSpPr>
        <p:spPr/>
        <p:txBody>
          <a:bodyPr>
            <a:normAutofit lnSpcReduction="10000"/>
          </a:bodyPr>
          <a:lstStyle/>
          <a:p>
            <a:r>
              <a:rPr lang="en-GB" altLang="zh-TW" sz="2800" dirty="0">
                <a:latin typeface="Times New Roman" panose="02020603050405020304" pitchFamily="18" charset="0"/>
                <a:cs typeface="Times New Roman" panose="02020603050405020304" pitchFamily="18" charset="0"/>
              </a:rPr>
              <a:t>Before writing a program to solve a problem, we must have a thorough understanding of the problem and a carefully planned approach to solving it. </a:t>
            </a:r>
          </a:p>
          <a:p>
            <a:r>
              <a:rPr lang="en-GB" altLang="zh-TW" sz="2800" dirty="0">
                <a:latin typeface="Times New Roman" panose="02020603050405020304" pitchFamily="18" charset="0"/>
                <a:cs typeface="Times New Roman" panose="02020603050405020304" pitchFamily="18" charset="0"/>
              </a:rPr>
              <a:t>When writing a program, we must also understand the types of building blocks that are available and employ proven program construction techniques.</a:t>
            </a:r>
          </a:p>
          <a:p>
            <a:r>
              <a:rPr lang="en-GB" altLang="zh-TW" sz="2800" dirty="0">
                <a:latin typeface="Times New Roman" panose="02020603050405020304" pitchFamily="18" charset="0"/>
                <a:cs typeface="Times New Roman" panose="02020603050405020304" pitchFamily="18" charset="0"/>
              </a:rPr>
              <a:t>We use several lectures to discuss these issues as we present the theory and principles of structured programming.</a:t>
            </a:r>
          </a:p>
          <a:p>
            <a:endParaRPr lang="en-US" dirty="0"/>
          </a:p>
        </p:txBody>
      </p:sp>
    </p:spTree>
    <p:extLst>
      <p:ext uri="{BB962C8B-B14F-4D97-AF65-F5344CB8AC3E}">
        <p14:creationId xmlns:p14="http://schemas.microsoft.com/office/powerpoint/2010/main" val="40170030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7A2BFF5-DD6C-BC48-9475-B0773E1FB245}"/>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7B8C7B08-A1F0-204C-A4AD-FE7A1C1CCD9D}"/>
              </a:ext>
            </a:extLst>
          </p:cNvPr>
          <p:cNvSpPr>
            <a:spLocks noGrp="1"/>
          </p:cNvSpPr>
          <p:nvPr>
            <p:ph type="title"/>
          </p:nvPr>
        </p:nvSpPr>
        <p:spPr/>
        <p:txBody>
          <a:bodyPr/>
          <a:lstStyle/>
          <a:p>
            <a:r>
              <a:rPr lang="en-US" dirty="0"/>
              <a:t>Algorithm</a:t>
            </a:r>
          </a:p>
        </p:txBody>
      </p:sp>
      <p:sp>
        <p:nvSpPr>
          <p:cNvPr id="4" name="Content Placeholder 3">
            <a:extLst>
              <a:ext uri="{FF2B5EF4-FFF2-40B4-BE49-F238E27FC236}">
                <a16:creationId xmlns:a16="http://schemas.microsoft.com/office/drawing/2014/main" id="{E8E02B8C-6B3E-854D-965A-CEE532685D34}"/>
              </a:ext>
            </a:extLst>
          </p:cNvPr>
          <p:cNvSpPr>
            <a:spLocks noGrp="1"/>
          </p:cNvSpPr>
          <p:nvPr>
            <p:ph idx="1"/>
          </p:nvPr>
        </p:nvSpPr>
        <p:spPr/>
        <p:txBody>
          <a:bodyPr/>
          <a:lstStyle/>
          <a:p>
            <a:pPr>
              <a:lnSpc>
                <a:spcPct val="90000"/>
              </a:lnSpc>
            </a:pPr>
            <a:r>
              <a:rPr lang="en-US" altLang="zh-TW" dirty="0">
                <a:solidFill>
                  <a:srgbClr val="000000"/>
                </a:solidFill>
                <a:latin typeface="Times New Roman" panose="02020603050405020304" pitchFamily="18" charset="0"/>
              </a:rPr>
              <a:t>Any solvable computing problem can be solved by the execution of a series of actions in a specific order.</a:t>
            </a:r>
          </a:p>
          <a:p>
            <a:pPr>
              <a:lnSpc>
                <a:spcPct val="90000"/>
              </a:lnSpc>
            </a:pPr>
            <a:r>
              <a:rPr lang="en-US" altLang="zh-TW" dirty="0">
                <a:solidFill>
                  <a:srgbClr val="000000"/>
                </a:solidFill>
                <a:latin typeface="Times New Roman" panose="02020603050405020304" pitchFamily="18" charset="0"/>
              </a:rPr>
              <a:t>An </a:t>
            </a:r>
            <a:r>
              <a:rPr lang="en-US" altLang="zh-TW" dirty="0">
                <a:solidFill>
                  <a:srgbClr val="0000FF"/>
                </a:solidFill>
                <a:latin typeface="Times New Roman" panose="02020603050405020304" pitchFamily="18" charset="0"/>
              </a:rPr>
              <a:t>algorithm</a:t>
            </a:r>
            <a:r>
              <a:rPr lang="en-US" altLang="zh-TW" dirty="0">
                <a:solidFill>
                  <a:srgbClr val="000000"/>
                </a:solidFill>
                <a:latin typeface="Times New Roman" panose="02020603050405020304" pitchFamily="18" charset="0"/>
              </a:rPr>
              <a:t>  is </a:t>
            </a:r>
            <a:r>
              <a:rPr lang="en-US" altLang="zh-TW" dirty="0">
                <a:solidFill>
                  <a:srgbClr val="0000FF"/>
                </a:solidFill>
                <a:latin typeface="Times New Roman" panose="02020603050405020304" pitchFamily="18" charset="0"/>
              </a:rPr>
              <a:t>procedure</a:t>
            </a:r>
            <a:r>
              <a:rPr lang="en-US" altLang="zh-TW" dirty="0">
                <a:solidFill>
                  <a:srgbClr val="000000"/>
                </a:solidFill>
                <a:latin typeface="Times New Roman" panose="02020603050405020304" pitchFamily="18" charset="0"/>
              </a:rPr>
              <a:t> for solving a problem in terms of</a:t>
            </a:r>
          </a:p>
          <a:p>
            <a:pPr lvl="1">
              <a:lnSpc>
                <a:spcPct val="90000"/>
              </a:lnSpc>
            </a:pPr>
            <a:r>
              <a:rPr lang="en-US" altLang="zh-TW" sz="2200" dirty="0">
                <a:solidFill>
                  <a:srgbClr val="000000"/>
                </a:solidFill>
                <a:latin typeface="Times New Roman" panose="02020603050405020304" pitchFamily="18" charset="0"/>
              </a:rPr>
              <a:t>the </a:t>
            </a:r>
            <a:r>
              <a:rPr lang="en-US" altLang="zh-TW" sz="2200" dirty="0">
                <a:solidFill>
                  <a:srgbClr val="0000FF"/>
                </a:solidFill>
                <a:latin typeface="Times New Roman" panose="02020603050405020304" pitchFamily="18" charset="0"/>
              </a:rPr>
              <a:t>actions</a:t>
            </a:r>
            <a:r>
              <a:rPr lang="en-US" altLang="zh-TW" sz="2200" dirty="0">
                <a:solidFill>
                  <a:srgbClr val="000000"/>
                </a:solidFill>
                <a:latin typeface="Times New Roman" panose="02020603050405020304" pitchFamily="18" charset="0"/>
              </a:rPr>
              <a:t> to execute and</a:t>
            </a:r>
          </a:p>
          <a:p>
            <a:pPr lvl="1">
              <a:lnSpc>
                <a:spcPct val="90000"/>
              </a:lnSpc>
            </a:pPr>
            <a:r>
              <a:rPr lang="en-US" altLang="zh-TW" sz="2200" dirty="0">
                <a:solidFill>
                  <a:srgbClr val="000000"/>
                </a:solidFill>
                <a:latin typeface="Times New Roman" panose="02020603050405020304" pitchFamily="18" charset="0"/>
              </a:rPr>
              <a:t>the </a:t>
            </a:r>
            <a:r>
              <a:rPr lang="en-US" altLang="zh-TW" sz="2200" dirty="0">
                <a:solidFill>
                  <a:srgbClr val="0000FF"/>
                </a:solidFill>
                <a:latin typeface="Times New Roman" panose="02020603050405020304" pitchFamily="18" charset="0"/>
              </a:rPr>
              <a:t>order</a:t>
            </a:r>
            <a:r>
              <a:rPr lang="en-US" altLang="zh-TW" sz="2200" dirty="0">
                <a:solidFill>
                  <a:srgbClr val="000000"/>
                </a:solidFill>
                <a:latin typeface="Times New Roman" panose="02020603050405020304" pitchFamily="18" charset="0"/>
              </a:rPr>
              <a:t> in which the actions execute</a:t>
            </a:r>
          </a:p>
          <a:p>
            <a:pPr>
              <a:lnSpc>
                <a:spcPct val="90000"/>
              </a:lnSpc>
            </a:pPr>
            <a:r>
              <a:rPr lang="en-US" altLang="zh-TW" dirty="0">
                <a:solidFill>
                  <a:srgbClr val="000000"/>
                </a:solidFill>
                <a:latin typeface="Times New Roman" panose="02020603050405020304" pitchFamily="18" charset="0"/>
              </a:rPr>
              <a:t>Specifying the order in which statements (actions) execute in a computer program is called </a:t>
            </a:r>
            <a:r>
              <a:rPr lang="en-US" altLang="zh-TW" dirty="0">
                <a:solidFill>
                  <a:srgbClr val="0000FF"/>
                </a:solidFill>
                <a:latin typeface="Times New Roman" panose="02020603050405020304" pitchFamily="18" charset="0"/>
              </a:rPr>
              <a:t>program control</a:t>
            </a:r>
            <a:r>
              <a:rPr lang="en-US" altLang="zh-TW" dirty="0">
                <a:solidFill>
                  <a:srgbClr val="000000"/>
                </a:solidFill>
                <a:latin typeface="Times New Roman" panose="02020603050405020304" pitchFamily="18" charset="0"/>
              </a:rPr>
              <a:t>.</a:t>
            </a:r>
          </a:p>
          <a:p>
            <a:pPr>
              <a:lnSpc>
                <a:spcPct val="90000"/>
              </a:lnSpc>
            </a:pPr>
            <a:r>
              <a:rPr lang="en-US" altLang="zh-TW" dirty="0">
                <a:solidFill>
                  <a:srgbClr val="000000"/>
                </a:solidFill>
                <a:latin typeface="Times New Roman" panose="02020603050405020304" pitchFamily="18" charset="0"/>
              </a:rPr>
              <a:t>We investigate program control flow using C++’s </a:t>
            </a:r>
            <a:r>
              <a:rPr lang="en-US" altLang="zh-TW" dirty="0">
                <a:solidFill>
                  <a:srgbClr val="0000FF"/>
                </a:solidFill>
                <a:latin typeface="Times New Roman" panose="02020603050405020304" pitchFamily="18" charset="0"/>
              </a:rPr>
              <a:t>control statements</a:t>
            </a:r>
            <a:r>
              <a:rPr lang="en-US" altLang="zh-TW" dirty="0">
                <a:solidFill>
                  <a:srgbClr val="000000"/>
                </a:solidFill>
                <a:latin typeface="Times New Roman" panose="02020603050405020304" pitchFamily="18" charset="0"/>
              </a:rPr>
              <a:t>.</a:t>
            </a:r>
          </a:p>
          <a:p>
            <a:endParaRPr lang="zh-TW" altLang="en-US" dirty="0"/>
          </a:p>
          <a:p>
            <a:endParaRPr lang="en-US" dirty="0"/>
          </a:p>
        </p:txBody>
      </p:sp>
    </p:spTree>
    <p:extLst>
      <p:ext uri="{BB962C8B-B14F-4D97-AF65-F5344CB8AC3E}">
        <p14:creationId xmlns:p14="http://schemas.microsoft.com/office/powerpoint/2010/main" val="2424485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30C7E5E-5124-2346-B196-891A08C2C19A}"/>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BD42EAF4-B385-274C-BDDE-B9882BAC5171}"/>
              </a:ext>
            </a:extLst>
          </p:cNvPr>
          <p:cNvSpPr>
            <a:spLocks noGrp="1"/>
          </p:cNvSpPr>
          <p:nvPr>
            <p:ph type="title"/>
          </p:nvPr>
        </p:nvSpPr>
        <p:spPr/>
        <p:txBody>
          <a:bodyPr/>
          <a:lstStyle/>
          <a:p>
            <a:r>
              <a:rPr lang="en-US" dirty="0"/>
              <a:t>Pseudocode</a:t>
            </a:r>
          </a:p>
        </p:txBody>
      </p:sp>
      <p:sp>
        <p:nvSpPr>
          <p:cNvPr id="4" name="Content Placeholder 3">
            <a:extLst>
              <a:ext uri="{FF2B5EF4-FFF2-40B4-BE49-F238E27FC236}">
                <a16:creationId xmlns:a16="http://schemas.microsoft.com/office/drawing/2014/main" id="{363E32EC-3AC0-5847-8806-E46A89525DAD}"/>
              </a:ext>
            </a:extLst>
          </p:cNvPr>
          <p:cNvSpPr>
            <a:spLocks noGrp="1"/>
          </p:cNvSpPr>
          <p:nvPr>
            <p:ph idx="1"/>
          </p:nvPr>
        </p:nvSpPr>
        <p:spPr/>
        <p:txBody>
          <a:bodyPr/>
          <a:lstStyle/>
          <a:p>
            <a:pPr>
              <a:lnSpc>
                <a:spcPct val="95000"/>
              </a:lnSpc>
              <a:spcBef>
                <a:spcPts val="600"/>
              </a:spcBef>
            </a:pPr>
            <a:r>
              <a:rPr lang="en-US" altLang="zh-TW" sz="2400" dirty="0">
                <a:solidFill>
                  <a:srgbClr val="0000FF"/>
                </a:solidFill>
                <a:latin typeface="Times New Roman" panose="02020603050405020304" pitchFamily="18" charset="0"/>
              </a:rPr>
              <a:t>Pseudocode</a:t>
            </a:r>
            <a:r>
              <a:rPr lang="en-US" altLang="zh-TW" sz="2400" dirty="0">
                <a:solidFill>
                  <a:srgbClr val="000000"/>
                </a:solidFill>
                <a:latin typeface="Times New Roman" panose="02020603050405020304" pitchFamily="18" charset="0"/>
              </a:rPr>
              <a:t> (or “fake” code) is an artificial and informal language that helps you develop algorithms.</a:t>
            </a:r>
          </a:p>
          <a:p>
            <a:pPr>
              <a:lnSpc>
                <a:spcPct val="95000"/>
              </a:lnSpc>
              <a:spcBef>
                <a:spcPts val="600"/>
              </a:spcBef>
            </a:pPr>
            <a:r>
              <a:rPr lang="en-US" altLang="zh-TW" sz="2400" dirty="0">
                <a:solidFill>
                  <a:srgbClr val="000000"/>
                </a:solidFill>
                <a:latin typeface="Times New Roman" panose="02020603050405020304" pitchFamily="18" charset="0"/>
              </a:rPr>
              <a:t>Similar to everyday English</a:t>
            </a:r>
          </a:p>
          <a:p>
            <a:pPr>
              <a:lnSpc>
                <a:spcPct val="95000"/>
              </a:lnSpc>
              <a:spcBef>
                <a:spcPts val="600"/>
              </a:spcBef>
            </a:pPr>
            <a:r>
              <a:rPr lang="en-US" altLang="zh-TW" sz="2400" dirty="0">
                <a:solidFill>
                  <a:srgbClr val="000000"/>
                </a:solidFill>
                <a:latin typeface="Times New Roman" panose="02020603050405020304" pitchFamily="18" charset="0"/>
              </a:rPr>
              <a:t>Convenient and user friendly.</a:t>
            </a:r>
          </a:p>
          <a:p>
            <a:pPr>
              <a:lnSpc>
                <a:spcPct val="95000"/>
              </a:lnSpc>
              <a:spcBef>
                <a:spcPts val="600"/>
              </a:spcBef>
            </a:pPr>
            <a:r>
              <a:rPr lang="en-US" altLang="zh-TW" sz="2400" dirty="0">
                <a:solidFill>
                  <a:srgbClr val="000000"/>
                </a:solidFill>
                <a:latin typeface="Times New Roman" panose="02020603050405020304" pitchFamily="18" charset="0"/>
              </a:rPr>
              <a:t>Helps you “think out” a program before attempting to write it.</a:t>
            </a:r>
          </a:p>
          <a:p>
            <a:pPr>
              <a:lnSpc>
                <a:spcPct val="95000"/>
              </a:lnSpc>
              <a:spcBef>
                <a:spcPts val="600"/>
              </a:spcBef>
            </a:pPr>
            <a:r>
              <a:rPr lang="en-US" altLang="zh-TW" sz="2400" dirty="0">
                <a:solidFill>
                  <a:srgbClr val="000000"/>
                </a:solidFill>
                <a:latin typeface="Times New Roman" panose="02020603050405020304" pitchFamily="18" charset="0"/>
              </a:rPr>
              <a:t>Carefully prepared pseudocode can easily be converted to a corresponding C++ program.</a:t>
            </a:r>
          </a:p>
          <a:p>
            <a:pPr>
              <a:lnSpc>
                <a:spcPct val="95000"/>
              </a:lnSpc>
              <a:spcBef>
                <a:spcPts val="600"/>
              </a:spcBef>
            </a:pPr>
            <a:r>
              <a:rPr lang="en-US" altLang="zh-TW" sz="2400" dirty="0">
                <a:solidFill>
                  <a:srgbClr val="000000"/>
                </a:solidFill>
                <a:latin typeface="Times New Roman" panose="02020603050405020304" pitchFamily="18" charset="0"/>
              </a:rPr>
              <a:t>Normally describes only </a:t>
            </a:r>
            <a:r>
              <a:rPr lang="en-US" altLang="zh-TW" sz="2400" dirty="0">
                <a:solidFill>
                  <a:srgbClr val="0000FF"/>
                </a:solidFill>
                <a:latin typeface="Times New Roman" panose="02020603050405020304" pitchFamily="18" charset="0"/>
              </a:rPr>
              <a:t>executable statements</a:t>
            </a:r>
            <a:r>
              <a:rPr lang="en-US" altLang="zh-TW" sz="2400" dirty="0">
                <a:solidFill>
                  <a:srgbClr val="000000"/>
                </a:solidFill>
                <a:latin typeface="Times New Roman" panose="02020603050405020304" pitchFamily="18" charset="0"/>
              </a:rPr>
              <a:t>.</a:t>
            </a:r>
          </a:p>
          <a:p>
            <a:pPr lvl="1">
              <a:lnSpc>
                <a:spcPct val="95000"/>
              </a:lnSpc>
              <a:spcBef>
                <a:spcPts val="600"/>
              </a:spcBef>
            </a:pPr>
            <a:r>
              <a:rPr lang="en-US" altLang="zh-TW" sz="2000" dirty="0">
                <a:solidFill>
                  <a:srgbClr val="000000"/>
                </a:solidFill>
                <a:latin typeface="Times New Roman" panose="02020603050405020304" pitchFamily="18" charset="0"/>
              </a:rPr>
              <a:t>Declarations are not executable statements.</a:t>
            </a:r>
          </a:p>
          <a:p>
            <a:endParaRPr lang="en-US" dirty="0"/>
          </a:p>
        </p:txBody>
      </p:sp>
    </p:spTree>
    <p:extLst>
      <p:ext uri="{BB962C8B-B14F-4D97-AF65-F5344CB8AC3E}">
        <p14:creationId xmlns:p14="http://schemas.microsoft.com/office/powerpoint/2010/main" val="176089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BA133D6-E769-6942-89FB-B6BF1DB11AF9}"/>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4F372DA7-38FF-C34A-B886-361BEC47BD65}"/>
              </a:ext>
            </a:extLst>
          </p:cNvPr>
          <p:cNvSpPr>
            <a:spLocks noGrp="1"/>
          </p:cNvSpPr>
          <p:nvPr>
            <p:ph type="title"/>
          </p:nvPr>
        </p:nvSpPr>
        <p:spPr/>
        <p:txBody>
          <a:bodyPr/>
          <a:lstStyle/>
          <a:p>
            <a:r>
              <a:rPr lang="en-US" dirty="0"/>
              <a:t>Pseudocode Example</a:t>
            </a:r>
          </a:p>
        </p:txBody>
      </p:sp>
      <p:pic>
        <p:nvPicPr>
          <p:cNvPr id="5" name="Picture 1" descr="cpphtp7LOV_03slides_Page_03.png">
            <a:extLst>
              <a:ext uri="{FF2B5EF4-FFF2-40B4-BE49-F238E27FC236}">
                <a16:creationId xmlns:a16="http://schemas.microsoft.com/office/drawing/2014/main" id="{4219844D-327C-1348-90EE-5B1C2EC3D149}"/>
              </a:ext>
            </a:extLst>
          </p:cNvPr>
          <p:cNvPicPr>
            <a:picLocks noGrp="1" noChangeAspect="1"/>
          </p:cNvPicPr>
          <p:nvPr isPhoto="1"/>
        </p:nvPicPr>
        <p:blipFill rotWithShape="1">
          <a:blip r:embed="rId3">
            <a:extLst>
              <a:ext uri="{28A0092B-C50C-407E-A947-70E740481C1C}">
                <a14:useLocalDpi xmlns:a14="http://schemas.microsoft.com/office/drawing/2010/main" val="0"/>
              </a:ext>
            </a:extLst>
          </a:blip>
          <a:srcRect l="1968" r="26608" b="58345"/>
          <a:stretch/>
        </p:blipFill>
        <p:spPr bwMode="auto">
          <a:xfrm>
            <a:off x="397511" y="1951037"/>
            <a:ext cx="8348977" cy="295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68255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EE3E584-6C77-0D45-9118-E8124A01F4EC}"/>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0BE30F50-8EDA-F44E-9205-8649C5402826}"/>
              </a:ext>
            </a:extLst>
          </p:cNvPr>
          <p:cNvSpPr>
            <a:spLocks noGrp="1"/>
          </p:cNvSpPr>
          <p:nvPr>
            <p:ph type="title"/>
          </p:nvPr>
        </p:nvSpPr>
        <p:spPr/>
        <p:txBody>
          <a:bodyPr/>
          <a:lstStyle/>
          <a:p>
            <a:r>
              <a:rPr lang="en-US" dirty="0"/>
              <a:t>Control Structure</a:t>
            </a:r>
          </a:p>
        </p:txBody>
      </p:sp>
      <p:sp>
        <p:nvSpPr>
          <p:cNvPr id="4" name="Content Placeholder 3">
            <a:extLst>
              <a:ext uri="{FF2B5EF4-FFF2-40B4-BE49-F238E27FC236}">
                <a16:creationId xmlns:a16="http://schemas.microsoft.com/office/drawing/2014/main" id="{F3C4288D-A861-9B45-B546-7686162F5392}"/>
              </a:ext>
            </a:extLst>
          </p:cNvPr>
          <p:cNvSpPr>
            <a:spLocks noGrp="1"/>
          </p:cNvSpPr>
          <p:nvPr>
            <p:ph idx="1"/>
          </p:nvPr>
        </p:nvSpPr>
        <p:spPr/>
        <p:txBody>
          <a:bodyPr>
            <a:normAutofit fontScale="92500"/>
          </a:bodyPr>
          <a:lstStyle/>
          <a:p>
            <a:pPr>
              <a:lnSpc>
                <a:spcPct val="95000"/>
              </a:lnSpc>
              <a:spcBef>
                <a:spcPts val="600"/>
              </a:spcBef>
            </a:pPr>
            <a:r>
              <a:rPr lang="en-US" altLang="zh-TW" dirty="0">
                <a:solidFill>
                  <a:srgbClr val="000000"/>
                </a:solidFill>
                <a:latin typeface="Times New Roman" panose="02020603050405020304" pitchFamily="18" charset="0"/>
              </a:rPr>
              <a:t>Normally, statements in a program execute one after the other in the order in which they’re written.</a:t>
            </a:r>
          </a:p>
          <a:p>
            <a:pPr lvl="1">
              <a:lnSpc>
                <a:spcPct val="95000"/>
              </a:lnSpc>
              <a:spcBef>
                <a:spcPts val="600"/>
              </a:spcBef>
            </a:pPr>
            <a:r>
              <a:rPr lang="en-US" altLang="zh-TW" dirty="0">
                <a:solidFill>
                  <a:srgbClr val="000000"/>
                </a:solidFill>
                <a:latin typeface="Times New Roman" panose="02020603050405020304" pitchFamily="18" charset="0"/>
              </a:rPr>
              <a:t>Called </a:t>
            </a:r>
            <a:r>
              <a:rPr lang="en-US" altLang="zh-TW" dirty="0">
                <a:solidFill>
                  <a:srgbClr val="0000FF"/>
                </a:solidFill>
                <a:latin typeface="Times New Roman" panose="02020603050405020304" pitchFamily="18" charset="0"/>
              </a:rPr>
              <a:t>sequential execution</a:t>
            </a:r>
            <a:r>
              <a:rPr lang="en-US" altLang="zh-TW" dirty="0">
                <a:solidFill>
                  <a:srgbClr val="000000"/>
                </a:solidFill>
                <a:latin typeface="Times New Roman" panose="02020603050405020304" pitchFamily="18" charset="0"/>
              </a:rPr>
              <a:t>.</a:t>
            </a:r>
          </a:p>
          <a:p>
            <a:pPr>
              <a:lnSpc>
                <a:spcPct val="95000"/>
              </a:lnSpc>
              <a:spcBef>
                <a:spcPts val="600"/>
              </a:spcBef>
            </a:pPr>
            <a:r>
              <a:rPr lang="en-US" altLang="zh-TW" dirty="0">
                <a:solidFill>
                  <a:srgbClr val="000000"/>
                </a:solidFill>
                <a:latin typeface="Times New Roman" panose="02020603050405020304" pitchFamily="18" charset="0"/>
              </a:rPr>
              <a:t>Various C++ statements enable you to specify the next executing statement that is not the next one in sequence.</a:t>
            </a:r>
          </a:p>
          <a:p>
            <a:pPr lvl="1">
              <a:lnSpc>
                <a:spcPct val="95000"/>
              </a:lnSpc>
              <a:spcBef>
                <a:spcPts val="600"/>
              </a:spcBef>
            </a:pPr>
            <a:r>
              <a:rPr lang="en-US" altLang="zh-TW" dirty="0">
                <a:solidFill>
                  <a:srgbClr val="000000"/>
                </a:solidFill>
                <a:latin typeface="Times New Roman" panose="02020603050405020304" pitchFamily="18" charset="0"/>
              </a:rPr>
              <a:t>Called </a:t>
            </a:r>
            <a:r>
              <a:rPr lang="en-US" altLang="zh-TW" dirty="0">
                <a:solidFill>
                  <a:srgbClr val="0000FF"/>
                </a:solidFill>
                <a:latin typeface="Times New Roman" panose="02020603050405020304" pitchFamily="18" charset="0"/>
              </a:rPr>
              <a:t>transfer of control</a:t>
            </a:r>
            <a:r>
              <a:rPr lang="en-US" altLang="zh-TW" dirty="0">
                <a:solidFill>
                  <a:srgbClr val="000000"/>
                </a:solidFill>
                <a:latin typeface="Times New Roman" panose="02020603050405020304" pitchFamily="18" charset="0"/>
              </a:rPr>
              <a:t>.</a:t>
            </a:r>
          </a:p>
          <a:p>
            <a:pPr>
              <a:lnSpc>
                <a:spcPct val="95000"/>
              </a:lnSpc>
              <a:spcBef>
                <a:spcPts val="600"/>
              </a:spcBef>
            </a:pPr>
            <a:r>
              <a:rPr lang="en-US" altLang="zh-TW" dirty="0">
                <a:solidFill>
                  <a:srgbClr val="000000"/>
                </a:solidFill>
                <a:latin typeface="Times New Roman" panose="02020603050405020304" pitchFamily="18" charset="0"/>
              </a:rPr>
              <a:t>All programs could be written in terms of only three </a:t>
            </a:r>
            <a:r>
              <a:rPr lang="en-US" altLang="zh-TW" dirty="0">
                <a:solidFill>
                  <a:srgbClr val="0000FF"/>
                </a:solidFill>
                <a:latin typeface="Times New Roman" panose="02020603050405020304" pitchFamily="18" charset="0"/>
              </a:rPr>
              <a:t>control structures </a:t>
            </a:r>
            <a:r>
              <a:rPr lang="en-US" altLang="zh-TW" dirty="0">
                <a:latin typeface="Times New Roman" panose="02020603050405020304" pitchFamily="18" charset="0"/>
              </a:rPr>
              <a:t>(referred as “control statements”)</a:t>
            </a:r>
          </a:p>
          <a:p>
            <a:pPr lvl="1">
              <a:lnSpc>
                <a:spcPct val="95000"/>
              </a:lnSpc>
              <a:spcBef>
                <a:spcPts val="600"/>
              </a:spcBef>
            </a:pPr>
            <a:r>
              <a:rPr lang="en-US" altLang="zh-TW" dirty="0">
                <a:solidFill>
                  <a:srgbClr val="000000"/>
                </a:solidFill>
                <a:latin typeface="Times New Roman" panose="02020603050405020304" pitchFamily="18" charset="0"/>
              </a:rPr>
              <a:t>the </a:t>
            </a:r>
            <a:r>
              <a:rPr lang="en-US" altLang="zh-TW" dirty="0">
                <a:solidFill>
                  <a:srgbClr val="0000FF"/>
                </a:solidFill>
                <a:latin typeface="Times New Roman" panose="02020603050405020304" pitchFamily="18" charset="0"/>
              </a:rPr>
              <a:t>sequence </a:t>
            </a:r>
            <a:r>
              <a:rPr lang="en-US" altLang="zh-TW" dirty="0">
                <a:latin typeface="Times New Roman" panose="02020603050405020304" pitchFamily="18" charset="0"/>
              </a:rPr>
              <a:t>structure</a:t>
            </a:r>
          </a:p>
          <a:p>
            <a:pPr lvl="1">
              <a:lnSpc>
                <a:spcPct val="95000"/>
              </a:lnSpc>
              <a:spcBef>
                <a:spcPts val="600"/>
              </a:spcBef>
            </a:pPr>
            <a:r>
              <a:rPr lang="en-US" altLang="zh-TW" dirty="0">
                <a:solidFill>
                  <a:srgbClr val="000000"/>
                </a:solidFill>
                <a:latin typeface="Times New Roman" panose="02020603050405020304" pitchFamily="18" charset="0"/>
              </a:rPr>
              <a:t>the </a:t>
            </a:r>
            <a:r>
              <a:rPr lang="en-US" altLang="zh-TW" dirty="0">
                <a:solidFill>
                  <a:srgbClr val="0000FF"/>
                </a:solidFill>
                <a:latin typeface="Times New Roman" panose="02020603050405020304" pitchFamily="18" charset="0"/>
              </a:rPr>
              <a:t>selection </a:t>
            </a:r>
            <a:r>
              <a:rPr lang="en-US" altLang="zh-TW" dirty="0">
                <a:latin typeface="Times New Roman" panose="02020603050405020304" pitchFamily="18" charset="0"/>
              </a:rPr>
              <a:t>structure </a:t>
            </a:r>
            <a:r>
              <a:rPr lang="en-US" altLang="zh-TW" dirty="0">
                <a:solidFill>
                  <a:srgbClr val="000000"/>
                </a:solidFill>
                <a:latin typeface="Times New Roman" panose="02020603050405020304" pitchFamily="18" charset="0"/>
              </a:rPr>
              <a:t>and </a:t>
            </a:r>
          </a:p>
          <a:p>
            <a:pPr lvl="1">
              <a:lnSpc>
                <a:spcPct val="95000"/>
              </a:lnSpc>
              <a:spcBef>
                <a:spcPts val="600"/>
              </a:spcBef>
            </a:pPr>
            <a:r>
              <a:rPr lang="en-US" altLang="zh-TW" dirty="0">
                <a:solidFill>
                  <a:srgbClr val="000000"/>
                </a:solidFill>
                <a:latin typeface="Times New Roman" panose="02020603050405020304" pitchFamily="18" charset="0"/>
              </a:rPr>
              <a:t>the </a:t>
            </a:r>
            <a:r>
              <a:rPr lang="en-US" altLang="zh-TW" dirty="0">
                <a:solidFill>
                  <a:srgbClr val="0000FF"/>
                </a:solidFill>
                <a:latin typeface="Times New Roman" panose="02020603050405020304" pitchFamily="18" charset="0"/>
              </a:rPr>
              <a:t>repetition </a:t>
            </a:r>
            <a:r>
              <a:rPr lang="en-US" altLang="zh-TW" dirty="0">
                <a:latin typeface="Times New Roman" panose="02020603050405020304" pitchFamily="18" charset="0"/>
              </a:rPr>
              <a:t>structure</a:t>
            </a:r>
          </a:p>
          <a:p>
            <a:endParaRPr lang="zh-TW" altLang="en-US" dirty="0"/>
          </a:p>
          <a:p>
            <a:endParaRPr lang="en-US" dirty="0"/>
          </a:p>
        </p:txBody>
      </p:sp>
    </p:spTree>
    <p:extLst>
      <p:ext uri="{BB962C8B-B14F-4D97-AF65-F5344CB8AC3E}">
        <p14:creationId xmlns:p14="http://schemas.microsoft.com/office/powerpoint/2010/main" val="1483558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BA873B7-826E-6645-BBCA-476317AF7C8E}"/>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D0AF1007-4975-4142-B661-5312FAC088B7}"/>
              </a:ext>
            </a:extLst>
          </p:cNvPr>
          <p:cNvSpPr>
            <a:spLocks noGrp="1"/>
          </p:cNvSpPr>
          <p:nvPr>
            <p:ph type="title"/>
          </p:nvPr>
        </p:nvSpPr>
        <p:spPr/>
        <p:txBody>
          <a:bodyPr/>
          <a:lstStyle/>
          <a:p>
            <a:r>
              <a:rPr lang="en-US" dirty="0"/>
              <a:t>Control Structure (cont’d)</a:t>
            </a:r>
          </a:p>
        </p:txBody>
      </p:sp>
      <p:sp>
        <p:nvSpPr>
          <p:cNvPr id="4" name="Content Placeholder 3">
            <a:extLst>
              <a:ext uri="{FF2B5EF4-FFF2-40B4-BE49-F238E27FC236}">
                <a16:creationId xmlns:a16="http://schemas.microsoft.com/office/drawing/2014/main" id="{DD30F436-CD18-7248-BD6B-DD48FC69638F}"/>
              </a:ext>
            </a:extLst>
          </p:cNvPr>
          <p:cNvSpPr>
            <a:spLocks noGrp="1"/>
          </p:cNvSpPr>
          <p:nvPr>
            <p:ph idx="1"/>
          </p:nvPr>
        </p:nvSpPr>
        <p:spPr/>
        <p:txBody>
          <a:bodyPr>
            <a:normAutofit lnSpcReduction="10000"/>
          </a:bodyPr>
          <a:lstStyle/>
          <a:p>
            <a:pPr>
              <a:lnSpc>
                <a:spcPct val="95000"/>
              </a:lnSpc>
            </a:pPr>
            <a:r>
              <a:rPr lang="en-US" altLang="zh-TW" dirty="0">
                <a:solidFill>
                  <a:srgbClr val="000000"/>
                </a:solidFill>
                <a:latin typeface="Times New Roman" panose="02020603050405020304" pitchFamily="18" charset="0"/>
              </a:rPr>
              <a:t>C++ provides three types of </a:t>
            </a:r>
            <a:r>
              <a:rPr lang="en-US" altLang="zh-TW" dirty="0">
                <a:solidFill>
                  <a:srgbClr val="0000FF"/>
                </a:solidFill>
                <a:latin typeface="Times New Roman" panose="02020603050405020304" pitchFamily="18" charset="0"/>
              </a:rPr>
              <a:t>selection statements</a:t>
            </a:r>
            <a:endParaRPr lang="en-US" altLang="zh-TW" dirty="0">
              <a:solidFill>
                <a:srgbClr val="000000"/>
              </a:solidFill>
              <a:latin typeface="Times New Roman" panose="02020603050405020304" pitchFamily="18" charset="0"/>
            </a:endParaRPr>
          </a:p>
          <a:p>
            <a:pPr>
              <a:lnSpc>
                <a:spcPct val="95000"/>
              </a:lnSpc>
            </a:pPr>
            <a:r>
              <a:rPr lang="en-US" altLang="zh-TW" dirty="0">
                <a:solidFill>
                  <a:srgbClr val="000000"/>
                </a:solidFill>
                <a:latin typeface="Times New Roman" panose="02020603050405020304" pitchFamily="18" charset="0"/>
              </a:rPr>
              <a:t>The </a:t>
            </a:r>
            <a:r>
              <a:rPr lang="en-US" altLang="zh-TW" dirty="0">
                <a:solidFill>
                  <a:srgbClr val="0000FF"/>
                </a:solidFill>
                <a:latin typeface="Lucida Console" panose="020B0609040504020204" pitchFamily="49" charset="0"/>
              </a:rPr>
              <a:t>if</a:t>
            </a:r>
            <a:r>
              <a:rPr lang="en-US" altLang="zh-TW" dirty="0">
                <a:solidFill>
                  <a:srgbClr val="000000"/>
                </a:solidFill>
                <a:latin typeface="Times New Roman" panose="02020603050405020304" pitchFamily="18" charset="0"/>
              </a:rPr>
              <a:t> selection statement: (</a:t>
            </a:r>
            <a:r>
              <a:rPr lang="en-US" altLang="zh-TW" u="sng" dirty="0">
                <a:solidFill>
                  <a:srgbClr val="000000"/>
                </a:solidFill>
                <a:latin typeface="Times New Roman" panose="02020603050405020304" pitchFamily="18" charset="0"/>
              </a:rPr>
              <a:t>single selection</a:t>
            </a:r>
            <a:r>
              <a:rPr lang="en-US" altLang="zh-TW" dirty="0">
                <a:solidFill>
                  <a:srgbClr val="000000"/>
                </a:solidFill>
                <a:latin typeface="Times New Roman" panose="02020603050405020304" pitchFamily="18" charset="0"/>
              </a:rPr>
              <a:t>)</a:t>
            </a:r>
          </a:p>
          <a:p>
            <a:pPr lvl="1">
              <a:lnSpc>
                <a:spcPct val="95000"/>
              </a:lnSpc>
              <a:spcBef>
                <a:spcPts val="400"/>
              </a:spcBef>
            </a:pPr>
            <a:r>
              <a:rPr lang="en-US" altLang="zh-TW" dirty="0">
                <a:solidFill>
                  <a:srgbClr val="000000"/>
                </a:solidFill>
                <a:latin typeface="Times New Roman" panose="02020603050405020304" pitchFamily="18" charset="0"/>
              </a:rPr>
              <a:t>The condition is </a:t>
            </a:r>
            <a:r>
              <a:rPr lang="en-US" altLang="zh-TW" dirty="0">
                <a:solidFill>
                  <a:srgbClr val="0000FF"/>
                </a:solidFill>
                <a:latin typeface="Times New Roman" panose="02020603050405020304" pitchFamily="18" charset="0"/>
              </a:rPr>
              <a:t>true</a:t>
            </a:r>
            <a:r>
              <a:rPr lang="en-US" altLang="zh-TW" dirty="0">
                <a:solidFill>
                  <a:srgbClr val="000000"/>
                </a:solidFill>
                <a:latin typeface="Times New Roman" panose="02020603050405020304" pitchFamily="18" charset="0"/>
              </a:rPr>
              <a:t>: perform the following action</a:t>
            </a:r>
          </a:p>
          <a:p>
            <a:pPr lvl="1">
              <a:lnSpc>
                <a:spcPct val="95000"/>
              </a:lnSpc>
              <a:spcBef>
                <a:spcPts val="400"/>
              </a:spcBef>
            </a:pPr>
            <a:r>
              <a:rPr lang="en-US" altLang="zh-TW" dirty="0">
                <a:solidFill>
                  <a:srgbClr val="000000"/>
                </a:solidFill>
                <a:latin typeface="Times New Roman" panose="02020603050405020304" pitchFamily="18" charset="0"/>
              </a:rPr>
              <a:t>The condition is </a:t>
            </a:r>
            <a:r>
              <a:rPr lang="en-US" altLang="zh-TW" dirty="0">
                <a:solidFill>
                  <a:srgbClr val="0000FF"/>
                </a:solidFill>
                <a:latin typeface="Times New Roman" panose="02020603050405020304" pitchFamily="18" charset="0"/>
              </a:rPr>
              <a:t>false</a:t>
            </a:r>
            <a:r>
              <a:rPr lang="en-US" altLang="zh-TW" dirty="0">
                <a:solidFill>
                  <a:srgbClr val="000000"/>
                </a:solidFill>
                <a:latin typeface="Times New Roman" panose="02020603050405020304" pitchFamily="18" charset="0"/>
              </a:rPr>
              <a:t>: skip the action</a:t>
            </a:r>
          </a:p>
          <a:p>
            <a:pPr>
              <a:lnSpc>
                <a:spcPct val="95000"/>
              </a:lnSpc>
            </a:pPr>
            <a:r>
              <a:rPr lang="en-US" altLang="zh-TW" dirty="0">
                <a:solidFill>
                  <a:srgbClr val="000000"/>
                </a:solidFill>
                <a:latin typeface="Times New Roman" panose="02020603050405020304" pitchFamily="18" charset="0"/>
              </a:rPr>
              <a:t>The </a:t>
            </a:r>
            <a:r>
              <a:rPr lang="en-US" altLang="zh-TW" dirty="0">
                <a:solidFill>
                  <a:srgbClr val="0000FF"/>
                </a:solidFill>
                <a:latin typeface="Lucida Console" panose="020B0609040504020204" pitchFamily="49" charset="0"/>
              </a:rPr>
              <a:t>if</a:t>
            </a:r>
            <a:r>
              <a:rPr lang="en-US" altLang="zh-TW" dirty="0">
                <a:solidFill>
                  <a:srgbClr val="0000FF"/>
                </a:solidFill>
                <a:latin typeface="Times New Roman" panose="02020603050405020304" pitchFamily="18" charset="0"/>
              </a:rPr>
              <a:t>…</a:t>
            </a:r>
            <a:r>
              <a:rPr lang="en-US" altLang="zh-TW" dirty="0">
                <a:solidFill>
                  <a:srgbClr val="0000FF"/>
                </a:solidFill>
                <a:latin typeface="Lucida Console" panose="020B0609040504020204" pitchFamily="49" charset="0"/>
              </a:rPr>
              <a:t>else</a:t>
            </a:r>
            <a:r>
              <a:rPr lang="en-US" altLang="zh-TW" dirty="0">
                <a:solidFill>
                  <a:srgbClr val="000000"/>
                </a:solidFill>
                <a:latin typeface="Times New Roman" panose="02020603050405020304" pitchFamily="18" charset="0"/>
              </a:rPr>
              <a:t> selection statement: (</a:t>
            </a:r>
            <a:r>
              <a:rPr lang="en-US" altLang="zh-TW" u="sng" dirty="0">
                <a:solidFill>
                  <a:srgbClr val="000000"/>
                </a:solidFill>
                <a:latin typeface="Times New Roman" panose="02020603050405020304" pitchFamily="18" charset="0"/>
              </a:rPr>
              <a:t>double selection</a:t>
            </a:r>
            <a:r>
              <a:rPr lang="en-US" altLang="zh-TW" dirty="0">
                <a:solidFill>
                  <a:srgbClr val="000000"/>
                </a:solidFill>
                <a:latin typeface="Times New Roman" panose="02020603050405020304" pitchFamily="18" charset="0"/>
              </a:rPr>
              <a:t>)</a:t>
            </a:r>
          </a:p>
          <a:p>
            <a:pPr lvl="1">
              <a:lnSpc>
                <a:spcPct val="95000"/>
              </a:lnSpc>
              <a:spcBef>
                <a:spcPts val="400"/>
              </a:spcBef>
            </a:pPr>
            <a:r>
              <a:rPr lang="en-US" altLang="zh-TW" dirty="0">
                <a:solidFill>
                  <a:srgbClr val="000000"/>
                </a:solidFill>
                <a:latin typeface="Times New Roman" panose="02020603050405020304" pitchFamily="18" charset="0"/>
              </a:rPr>
              <a:t>The condition is </a:t>
            </a:r>
            <a:r>
              <a:rPr lang="en-US" altLang="zh-TW" dirty="0">
                <a:solidFill>
                  <a:srgbClr val="0000FF"/>
                </a:solidFill>
                <a:latin typeface="Times New Roman" panose="02020603050405020304" pitchFamily="18" charset="0"/>
              </a:rPr>
              <a:t>true</a:t>
            </a:r>
            <a:r>
              <a:rPr lang="en-US" altLang="zh-TW" dirty="0">
                <a:solidFill>
                  <a:srgbClr val="000000"/>
                </a:solidFill>
                <a:latin typeface="Times New Roman" panose="02020603050405020304" pitchFamily="18" charset="0"/>
              </a:rPr>
              <a:t>: perform the following action</a:t>
            </a:r>
          </a:p>
          <a:p>
            <a:pPr lvl="1">
              <a:lnSpc>
                <a:spcPct val="95000"/>
              </a:lnSpc>
              <a:spcBef>
                <a:spcPts val="400"/>
              </a:spcBef>
            </a:pPr>
            <a:r>
              <a:rPr lang="en-US" altLang="zh-TW" dirty="0">
                <a:solidFill>
                  <a:srgbClr val="000000"/>
                </a:solidFill>
                <a:latin typeface="Times New Roman" panose="02020603050405020304" pitchFamily="18" charset="0"/>
              </a:rPr>
              <a:t>The condition is </a:t>
            </a:r>
            <a:r>
              <a:rPr lang="en-US" altLang="zh-TW" dirty="0">
                <a:solidFill>
                  <a:srgbClr val="0000FF"/>
                </a:solidFill>
                <a:latin typeface="Times New Roman" panose="02020603050405020304" pitchFamily="18" charset="0"/>
              </a:rPr>
              <a:t>false</a:t>
            </a:r>
            <a:r>
              <a:rPr lang="en-US" altLang="zh-TW" dirty="0">
                <a:solidFill>
                  <a:srgbClr val="000000"/>
                </a:solidFill>
                <a:latin typeface="Times New Roman" panose="02020603050405020304" pitchFamily="18" charset="0"/>
              </a:rPr>
              <a:t>: perform a different action</a:t>
            </a:r>
          </a:p>
          <a:p>
            <a:pPr>
              <a:lnSpc>
                <a:spcPct val="95000"/>
              </a:lnSpc>
            </a:pPr>
            <a:r>
              <a:rPr lang="en-US" altLang="zh-TW" dirty="0">
                <a:solidFill>
                  <a:srgbClr val="000000"/>
                </a:solidFill>
                <a:latin typeface="Times New Roman" panose="02020603050405020304" pitchFamily="18" charset="0"/>
              </a:rPr>
              <a:t>The </a:t>
            </a:r>
            <a:r>
              <a:rPr lang="en-US" altLang="zh-TW" dirty="0">
                <a:solidFill>
                  <a:srgbClr val="0000FF"/>
                </a:solidFill>
                <a:latin typeface="Lucida Console" panose="020B0609040504020204" pitchFamily="49" charset="0"/>
              </a:rPr>
              <a:t>switch</a:t>
            </a:r>
            <a:r>
              <a:rPr lang="en-US" altLang="zh-TW" dirty="0">
                <a:solidFill>
                  <a:srgbClr val="000000"/>
                </a:solidFill>
                <a:latin typeface="Times New Roman" panose="02020603050405020304" pitchFamily="18" charset="0"/>
              </a:rPr>
              <a:t> selection statement: (</a:t>
            </a:r>
            <a:r>
              <a:rPr lang="en-US" altLang="zh-TW" u="sng" dirty="0">
                <a:solidFill>
                  <a:srgbClr val="000000"/>
                </a:solidFill>
                <a:latin typeface="Times New Roman" panose="02020603050405020304" pitchFamily="18" charset="0"/>
              </a:rPr>
              <a:t>multiple selection</a:t>
            </a:r>
            <a:r>
              <a:rPr lang="en-US" altLang="zh-TW" dirty="0">
                <a:solidFill>
                  <a:srgbClr val="000000"/>
                </a:solidFill>
                <a:latin typeface="Times New Roman" panose="02020603050405020304" pitchFamily="18" charset="0"/>
              </a:rPr>
              <a:t>)</a:t>
            </a:r>
          </a:p>
          <a:p>
            <a:pPr lvl="1">
              <a:lnSpc>
                <a:spcPct val="95000"/>
              </a:lnSpc>
              <a:spcBef>
                <a:spcPts val="400"/>
              </a:spcBef>
            </a:pPr>
            <a:r>
              <a:rPr lang="en-US" altLang="zh-TW" dirty="0">
                <a:solidFill>
                  <a:srgbClr val="000000"/>
                </a:solidFill>
                <a:latin typeface="Times New Roman" panose="02020603050405020304" pitchFamily="18" charset="0"/>
              </a:rPr>
              <a:t>Perform one of many different actions, depending on the value of selection expression.</a:t>
            </a:r>
          </a:p>
          <a:p>
            <a:endParaRPr lang="zh-TW" altLang="en-US" dirty="0"/>
          </a:p>
          <a:p>
            <a:endParaRPr lang="en-US" dirty="0"/>
          </a:p>
        </p:txBody>
      </p:sp>
    </p:spTree>
    <p:extLst>
      <p:ext uri="{BB962C8B-B14F-4D97-AF65-F5344CB8AC3E}">
        <p14:creationId xmlns:p14="http://schemas.microsoft.com/office/powerpoint/2010/main" val="37556908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2037</TotalTime>
  <Words>3722</Words>
  <Application>Microsoft Macintosh PowerPoint</Application>
  <PresentationFormat>On-screen Show (4:3)</PresentationFormat>
  <Paragraphs>312</Paragraphs>
  <Slides>38</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LucidaSansTypewriter</vt:lpstr>
      <vt:lpstr>San serif</vt:lpstr>
      <vt:lpstr>San serif</vt:lpstr>
      <vt:lpstr>Sen sarif</vt:lpstr>
      <vt:lpstr>Arial</vt:lpstr>
      <vt:lpstr>Calibri</vt:lpstr>
      <vt:lpstr>Lucida Console</vt:lpstr>
      <vt:lpstr>Times New Roman</vt:lpstr>
      <vt:lpstr>Wingdings</vt:lpstr>
      <vt:lpstr>Office Theme</vt:lpstr>
      <vt:lpstr>Lecture 4: Control Statements – Part I</vt:lpstr>
      <vt:lpstr>Announcement</vt:lpstr>
      <vt:lpstr>Learning Objective</vt:lpstr>
      <vt:lpstr>Introduction</vt:lpstr>
      <vt:lpstr>Algorithm</vt:lpstr>
      <vt:lpstr>Pseudocode</vt:lpstr>
      <vt:lpstr>Pseudocode Example</vt:lpstr>
      <vt:lpstr>Control Structure</vt:lpstr>
      <vt:lpstr>Control Structure (cont’d)</vt:lpstr>
      <vt:lpstr>Control Structure (cont’d)</vt:lpstr>
      <vt:lpstr>Control Structure (cont’d)</vt:lpstr>
      <vt:lpstr>Control Structure Keywords</vt:lpstr>
      <vt:lpstr>Control Structure (cont’d)</vt:lpstr>
      <vt:lpstr>if Selection Statement</vt:lpstr>
      <vt:lpstr>if Selection Statement</vt:lpstr>
      <vt:lpstr>if Selection Statement</vt:lpstr>
      <vt:lpstr>if…else Double-Selection Statement</vt:lpstr>
      <vt:lpstr>if…else Double-Selection Statement</vt:lpstr>
      <vt:lpstr>if…else Double-Selection Statement</vt:lpstr>
      <vt:lpstr>if…else Double-Selection Statement</vt:lpstr>
      <vt:lpstr>if…else Double-Selection Statement</vt:lpstr>
      <vt:lpstr>if…else Double-Selection Statement</vt:lpstr>
      <vt:lpstr>if…else Double-Selection Statement</vt:lpstr>
      <vt:lpstr>if…else Double-Selection Statement</vt:lpstr>
      <vt:lpstr>if…else Double-Selection Statement</vt:lpstr>
      <vt:lpstr>if…else Double-Selection Statement</vt:lpstr>
      <vt:lpstr>while Repetition Statement</vt:lpstr>
      <vt:lpstr>Avoid Writing Infinite Loop!</vt:lpstr>
      <vt:lpstr>Diagram of the While statement</vt:lpstr>
      <vt:lpstr>Formulating Algorithms: Counter-Controlled Repetition</vt:lpstr>
      <vt:lpstr>Formulating Algorithms: Counter-Controlled Repetition</vt:lpstr>
      <vt:lpstr>Formulating Algorithms: Counter-Controlled Repetition</vt:lpstr>
      <vt:lpstr>Formulating Algorithms: Counter-Controlled Repetition</vt:lpstr>
      <vt:lpstr>Example from Lecture 1</vt:lpstr>
      <vt:lpstr>Divide and Conquer</vt:lpstr>
      <vt:lpstr>How Efficient is it to Compute ab?</vt:lpstr>
      <vt:lpstr>Practice </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Huang, Tsung-Wei</cp:lastModifiedBy>
  <cp:revision>325</cp:revision>
  <dcterms:created xsi:type="dcterms:W3CDTF">2020-01-09T06:22:26Z</dcterms:created>
  <dcterms:modified xsi:type="dcterms:W3CDTF">2020-09-01T21:07:41Z</dcterms:modified>
</cp:coreProperties>
</file>